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7FFFF03C_9FDDAB45.xml" ContentType="application/vnd.ms-powerpoint.comments+xml"/>
  <Override PartName="/ppt/comments/modernComment_7FFFF040_25C7BF06.xml" ContentType="application/vnd.ms-powerpoint.comments+xml"/>
  <Override PartName="/ppt/comments/modernComment_7FFFF03E_30024F2C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2147479530" r:id="rId5"/>
    <p:sldId id="2147479497" r:id="rId6"/>
    <p:sldId id="2147479556" r:id="rId7"/>
    <p:sldId id="2147479558" r:id="rId8"/>
    <p:sldId id="2147479612" r:id="rId9"/>
    <p:sldId id="2147479616" r:id="rId10"/>
    <p:sldId id="2147479564" r:id="rId11"/>
    <p:sldId id="2147479614" r:id="rId12"/>
    <p:sldId id="2147479617" r:id="rId13"/>
    <p:sldId id="2147479618" r:id="rId14"/>
    <p:sldId id="2147479619" r:id="rId15"/>
    <p:sldId id="2147479572" r:id="rId16"/>
    <p:sldId id="293" r:id="rId17"/>
    <p:sldId id="2147479581" r:id="rId18"/>
    <p:sldId id="2147479620" r:id="rId19"/>
    <p:sldId id="296" r:id="rId20"/>
    <p:sldId id="2147479623" r:id="rId21"/>
    <p:sldId id="2147479621" r:id="rId22"/>
    <p:sldId id="2147479622" r:id="rId23"/>
    <p:sldId id="214747962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36BA0C9F-8EAF-F10F-84F3-4F196A269F12}" name="Ismael Mejía Useche" initials="IM" userId="S::imejiauseche@microsoft.com::ed68366c-b62f-4581-ba8c-2cc8189524e7" providerId="AD"/>
  <p188:author id="{526DF9A2-33C5-A206-06EC-FB815EEEF4C6}" name="Pamela Fox" initials="PF" userId="S::pamelafox@microsoft.com::05c421f6-d446-4f2a-8ee0-1060b47b1543" providerId="AD"/>
  <p188:author id="{B7B5C1D5-C383-6DB5-C1DA-1FCE2A5D17AA}" name="Davide Antelmo" initials="DA" userId="S::dantelmo@microsoft.com::1f1fcb73-8b7e-4958-bafa-7ca5b7500f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75D6A8-1D10-A249-A77F-5F30E211D87C}" v="450" dt="2024-09-09T19:48:10.4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1"/>
    <p:restoredTop sz="94748"/>
  </p:normalViewPr>
  <p:slideViewPr>
    <p:cSldViewPr snapToGrid="0">
      <p:cViewPr varScale="1">
        <p:scale>
          <a:sx n="159" d="100"/>
          <a:sy n="159" d="100"/>
        </p:scale>
        <p:origin x="4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modernComment_7FFFF03C_9FDDAB4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8A1013-51B5-0E42-A059-DC8AC030F9BD}" authorId="{526DF9A2-33C5-A206-06EC-FB815EEEF4C6}" status="resolved" created="2024-08-20T00:18:53.8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82104645" sldId="2147479612"/>
      <ac:spMk id="2" creationId="{82178912-4C94-4F82-1E41-04F4FA6716E5}"/>
      <ac:txMk cp="32" len="6">
        <ac:context len="39" hash="3152778777"/>
      </ac:txMk>
    </ac:txMkLst>
    <p188:pos x="7044178" y="335902"/>
    <p188:txBody>
      <a:bodyPr/>
      <a:lstStyle/>
      <a:p>
        <a:r>
          <a:rPr lang="en-US"/>
          <a:t>This could be curl
</a:t>
        </a:r>
      </a:p>
    </p188:txBody>
  </p188:cm>
</p188:cmLst>
</file>

<file path=ppt/comments/modernComment_7FFFF03E_30024F2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A56549-07BD-D545-9A59-887BE03CBDC5}" authorId="{526DF9A2-33C5-A206-06EC-FB815EEEF4C6}" status="resolved" created="2024-08-20T00:18:53.8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805457708" sldId="2147479614"/>
      <ac:spMk id="2" creationId="{2CAC00B5-0A27-6977-9C03-7C9D2DF6FA6E}"/>
      <ac:txMk cp="0">
        <ac:context len="32" hash="298862991"/>
      </ac:txMk>
    </ac:txMkLst>
    <p188:pos x="7044178" y="335902"/>
    <p188:txBody>
      <a:bodyPr/>
      <a:lstStyle/>
      <a:p>
        <a:r>
          <a:rPr lang="en-US"/>
          <a:t>This could be curl
</a:t>
        </a:r>
      </a:p>
    </p188:txBody>
  </p188:cm>
</p188:cmLst>
</file>

<file path=ppt/comments/modernComment_7FFFF040_25C7BF0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D87C14-BEF7-AE44-890D-11524D1EBA73}" authorId="{526DF9A2-33C5-A206-06EC-FB815EEEF4C6}" status="resolved" created="2024-08-20T00:18:53.823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633847558" sldId="2147479616"/>
      <ac:spMk id="2" creationId="{016B0E07-006E-66B6-7AE9-CFEB2DD022A0}"/>
      <ac:txMk cp="0" len="1">
        <ac:context len="30" hash="1749504773"/>
      </ac:txMk>
    </ac:txMkLst>
    <p188:pos x="7044178" y="335902"/>
    <p188:txBody>
      <a:bodyPr/>
      <a:lstStyle/>
      <a:p>
        <a:r>
          <a:rPr lang="en-US"/>
          <a:t>This could be curl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9/8/24 3:56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110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42D38-7945-2895-1CDD-97A7868E7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F3828-7BA7-4F92-3B52-32E1AB765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F08A57-92D0-9190-2C29-D1BA1A4D1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8CC4AA-634F-1C27-D536-3227A1AB0D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4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250C-5A07-E09F-851A-49101EEE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84AF-514D-6E73-0AB0-C8EBECB9C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3BA-A7B4-2C3C-B9AC-BA7AC9B30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here is what a data ingestion process could look like.</a:t>
            </a:r>
          </a:p>
          <a:p>
            <a:r>
              <a:rPr lang="en-US"/>
              <a:t>First, we store the documents in Azure Blob Storage, so that we have a version of the file that can be rendered as a citation in the app.</a:t>
            </a:r>
          </a:p>
          <a:p>
            <a:r>
              <a:rPr lang="en-US"/>
              <a:t>Then, we extract the text from the documents, using Azure Document Intelligence or a local parser.</a:t>
            </a:r>
          </a:p>
          <a:p>
            <a:r>
              <a:rPr lang="en-US"/>
              <a:t>Next, we split the data into chunks based on optimal token length and sentence boundaries. </a:t>
            </a:r>
          </a:p>
          <a:p>
            <a:r>
              <a:rPr lang="en-US"/>
              <a:t>We take those chunks and compute embeddings for them using an embedding model, like the Azure OpenAI embedding models.</a:t>
            </a:r>
          </a:p>
          <a:p>
            <a:r>
              <a:rPr lang="en-US"/>
              <a:t>Finally, we store the text, embedding, and Blob storage link inside the Azure AI search index.</a:t>
            </a:r>
          </a:p>
          <a:p>
            <a:endParaRPr lang="en-US"/>
          </a:p>
          <a:p>
            <a:r>
              <a:rPr lang="en-US"/>
              <a:t>This whole data ingestion process can run as a Python script locally, and that's what we've done in our open source RAG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18BD-6276-201C-34B8-C548DBD6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BB883-6154-62E4-5D02-E8EAD8ECB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223B4C-F92F-7695-6551-4844F432A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D2ADF-F7CE-CACD-CE11-7D51C3475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here is what a data ingestion process could look like.</a:t>
            </a:r>
          </a:p>
          <a:p>
            <a:r>
              <a:rPr lang="en-US"/>
              <a:t>First, we store the documents in Azure Blob Storage, so that we have a version of the file that can be rendered as a citation in the app.</a:t>
            </a:r>
          </a:p>
          <a:p>
            <a:r>
              <a:rPr lang="en-US"/>
              <a:t>Then, we extract the text from the documents, using Azure Document Intelligence or a local parser.</a:t>
            </a:r>
          </a:p>
          <a:p>
            <a:r>
              <a:rPr lang="en-US"/>
              <a:t>Next, we split the data into chunks based on optimal token length and sentence boundaries. </a:t>
            </a:r>
          </a:p>
          <a:p>
            <a:r>
              <a:rPr lang="en-US"/>
              <a:t>We take those chunks and compute embeddings for them using an embedding model, like the Azure OpenAI embedding models.</a:t>
            </a:r>
          </a:p>
          <a:p>
            <a:r>
              <a:rPr lang="en-US"/>
              <a:t>Finally, we store the text, embedding, and Blob storage link inside the Azure AI search index.</a:t>
            </a:r>
          </a:p>
          <a:p>
            <a:endParaRPr lang="en-US"/>
          </a:p>
          <a:p>
            <a:r>
              <a:rPr lang="en-US"/>
              <a:t>This whole data ingestion process can run as a Python script locally, and that's what we've done in our open source RAG solution.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0ADFAC-69CD-8C58-E972-77A78F504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4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27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2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aka.ms/aitour/azure-search" TargetMode="Externa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aka.ms/aisearch-images-app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9.sv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5.svg"/><Relationship Id="rId11" Type="http://schemas.openxmlformats.org/officeDocument/2006/relationships/image" Target="../media/image38.png"/><Relationship Id="rId5" Type="http://schemas.openxmlformats.org/officeDocument/2006/relationships/image" Target="../media/image31.png"/><Relationship Id="rId10" Type="http://schemas.openxmlformats.org/officeDocument/2006/relationships/image" Target="../media/image49.svg"/><Relationship Id="rId4" Type="http://schemas.openxmlformats.org/officeDocument/2006/relationships/image" Target="../media/image44.sv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vision" TargetMode="External"/><Relationship Id="rId2" Type="http://schemas.openxmlformats.org/officeDocument/2006/relationships/hyperlink" Target="https://aka.ms/ragchat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hyperlink" Target="https://aka.ms/ragchat/demo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6.png"/><Relationship Id="rId3" Type="http://schemas.openxmlformats.org/officeDocument/2006/relationships/image" Target="../media/image34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45.svg"/><Relationship Id="rId11" Type="http://schemas.openxmlformats.org/officeDocument/2006/relationships/image" Target="../media/image54.png"/><Relationship Id="rId5" Type="http://schemas.openxmlformats.org/officeDocument/2006/relationships/image" Target="../media/image31.png"/><Relationship Id="rId10" Type="http://schemas.openxmlformats.org/officeDocument/2006/relationships/image" Target="../media/image53.svg"/><Relationship Id="rId4" Type="http://schemas.openxmlformats.org/officeDocument/2006/relationships/image" Target="../media/image44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1.svg"/><Relationship Id="rId11" Type="http://schemas.openxmlformats.org/officeDocument/2006/relationships/image" Target="../media/image57.svg"/><Relationship Id="rId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image" Target="../media/image59.svg"/><Relationship Id="rId9" Type="http://schemas.openxmlformats.org/officeDocument/2006/relationships/image" Target="../media/image6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0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56.pn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9" Type="http://schemas.openxmlformats.org/officeDocument/2006/relationships/image" Target="../media/image5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pamelafox.org/2024/09/integrating-vision-into-rag-applications.html" TargetMode="External"/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i.azure.com/" TargetMode="External"/><Relationship Id="rId2" Type="http://schemas.openxmlformats.org/officeDocument/2006/relationships/hyperlink" Target="https://github.com/marketplace/model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zure.microsoft.com/products/ai-services/openai-servi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hat-vision-app" TargetMode="External"/><Relationship Id="rId2" Type="http://schemas.microsoft.com/office/2018/10/relationships/comments" Target="../comments/modernComment_7FFFF03C_9FDDAB4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hyperlink" Target="https://aka.ms/chat-vision-app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microsoft.com/office/2018/10/relationships/comments" Target="../comments/modernComment_7FFFF040_25C7BF0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5" Type="http://schemas.openxmlformats.org/officeDocument/2006/relationships/image" Target="../media/image32.svg"/><Relationship Id="rId10" Type="http://schemas.openxmlformats.org/officeDocument/2006/relationships/image" Target="../media/image37.sv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microsoft.com/office/2018/10/relationships/comments" Target="../comments/modernComment_7FFFF03E_30024F2C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aitour/azure-search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18223"/>
            <a:ext cx="10455102" cy="615553"/>
          </a:xfrm>
        </p:spPr>
        <p:txBody>
          <a:bodyPr/>
          <a:lstStyle/>
          <a:p>
            <a:r>
              <a:rPr lang="en-US">
                <a:latin typeface="Segoe Sans Display Semibold"/>
                <a:cs typeface="Segoe Sans Display Semibold"/>
              </a:rPr>
              <a:t>RAG with vision models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69F220-09AA-B411-7469-37AEC591C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/>
              <a:t>Pamela Fox, Python Cloud Advocate</a:t>
            </a:r>
          </a:p>
          <a:p>
            <a:r>
              <a:rPr lang="en-US"/>
              <a:t>@pamelafox</a:t>
            </a:r>
          </a:p>
          <a:p>
            <a:r>
              <a:rPr lang="en-US"/>
              <a:t>pamelafox.org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07A40-79FE-F469-E402-2828DB26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Vector search with multimodal embeddings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5DFDA77-9BB8-BD02-76E2-E3F2F1A7F34C}"/>
              </a:ext>
            </a:extLst>
          </p:cNvPr>
          <p:cNvCxnSpPr>
            <a:cxnSpLocks/>
          </p:cNvCxnSpPr>
          <p:nvPr/>
        </p:nvCxnSpPr>
        <p:spPr>
          <a:xfrm>
            <a:off x="1803595" y="2086976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8F83802-24DB-57ED-2D92-4770549C6635}"/>
              </a:ext>
            </a:extLst>
          </p:cNvPr>
          <p:cNvSpPr txBox="1"/>
          <p:nvPr/>
        </p:nvSpPr>
        <p:spPr>
          <a:xfrm>
            <a:off x="2874623" y="1901081"/>
            <a:ext cx="235066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/vectorizeImage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3E174F3-5BAF-4805-28F2-2BD7CE3A3CD2}"/>
              </a:ext>
            </a:extLst>
          </p:cNvPr>
          <p:cNvCxnSpPr>
            <a:cxnSpLocks/>
          </p:cNvCxnSpPr>
          <p:nvPr/>
        </p:nvCxnSpPr>
        <p:spPr>
          <a:xfrm>
            <a:off x="5367592" y="2054969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11E012-D4E8-2CAD-5941-F4DF95624941}"/>
              </a:ext>
            </a:extLst>
          </p:cNvPr>
          <p:cNvSpPr txBox="1"/>
          <p:nvPr/>
        </p:nvSpPr>
        <p:spPr>
          <a:xfrm>
            <a:off x="6438620" y="1886276"/>
            <a:ext cx="2095780" cy="30777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Vector search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A5791-89D0-6AA4-A913-669E59D0240D}"/>
              </a:ext>
            </a:extLst>
          </p:cNvPr>
          <p:cNvCxnSpPr>
            <a:cxnSpLocks/>
          </p:cNvCxnSpPr>
          <p:nvPr/>
        </p:nvCxnSpPr>
        <p:spPr>
          <a:xfrm>
            <a:off x="8655077" y="2019230"/>
            <a:ext cx="928719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 descr="A crocodile in the water&#10;&#10;Description automatically generated">
            <a:extLst>
              <a:ext uri="{FF2B5EF4-FFF2-40B4-BE49-F238E27FC236}">
                <a16:creationId xmlns:a16="http://schemas.microsoft.com/office/drawing/2014/main" id="{51EE6A6E-0B8D-BAE0-BCA8-BE6DF8C58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39" t="19227"/>
          <a:stretch/>
        </p:blipFill>
        <p:spPr>
          <a:xfrm>
            <a:off x="586961" y="1486010"/>
            <a:ext cx="1113280" cy="1246294"/>
          </a:xfrm>
          <a:prstGeom prst="rect">
            <a:avLst/>
          </a:prstGeom>
        </p:spPr>
      </p:pic>
      <p:pic>
        <p:nvPicPr>
          <p:cNvPr id="25" name="Picture 24" descr="A group of crocodiles on the ground&#10;&#10;Description automatically generated">
            <a:extLst>
              <a:ext uri="{FF2B5EF4-FFF2-40B4-BE49-F238E27FC236}">
                <a16:creationId xmlns:a16="http://schemas.microsoft.com/office/drawing/2014/main" id="{147C7ECC-7C10-67ED-9A14-17D667324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14" y="1137327"/>
            <a:ext cx="1301522" cy="868766"/>
          </a:xfrm>
          <a:prstGeom prst="rect">
            <a:avLst/>
          </a:prstGeom>
        </p:spPr>
      </p:pic>
      <p:pic>
        <p:nvPicPr>
          <p:cNvPr id="27" name="Picture 26" descr="A crocodile in the water&#10;&#10;Description automatically generated">
            <a:extLst>
              <a:ext uri="{FF2B5EF4-FFF2-40B4-BE49-F238E27FC236}">
                <a16:creationId xmlns:a16="http://schemas.microsoft.com/office/drawing/2014/main" id="{4196513E-F253-4541-9DCF-F05AFF0B5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095" y="2208858"/>
            <a:ext cx="1307441" cy="87271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27CFF77A-FE4C-C6E8-11D9-6968EED5BCCA}"/>
              </a:ext>
            </a:extLst>
          </p:cNvPr>
          <p:cNvGrpSpPr/>
          <p:nvPr/>
        </p:nvGrpSpPr>
        <p:grpSpPr>
          <a:xfrm>
            <a:off x="709316" y="3975264"/>
            <a:ext cx="10401592" cy="1944248"/>
            <a:chOff x="709316" y="3975264"/>
            <a:chExt cx="10401592" cy="1944248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6D427D4-B6E9-A550-03A3-BD9C86AF0292}"/>
                </a:ext>
              </a:extLst>
            </p:cNvPr>
            <p:cNvCxnSpPr>
              <a:cxnSpLocks/>
            </p:cNvCxnSpPr>
            <p:nvPr/>
          </p:nvCxnSpPr>
          <p:spPr>
            <a:xfrm>
              <a:off x="1825967" y="4924913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A3B06A-C28C-ABEF-3D95-65A2544CEC30}"/>
                </a:ext>
              </a:extLst>
            </p:cNvPr>
            <p:cNvSpPr txBox="1"/>
            <p:nvPr/>
          </p:nvSpPr>
          <p:spPr>
            <a:xfrm>
              <a:off x="2896995" y="4739018"/>
              <a:ext cx="2350660" cy="3077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/vectorizeText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3B640E1-9961-7665-C3E7-EC7FB27C7EA5}"/>
                </a:ext>
              </a:extLst>
            </p:cNvPr>
            <p:cNvCxnSpPr>
              <a:cxnSpLocks/>
            </p:cNvCxnSpPr>
            <p:nvPr/>
          </p:nvCxnSpPr>
          <p:spPr>
            <a:xfrm>
              <a:off x="5389964" y="4892906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54B2E9-4E6D-E442-B4C0-002BA4B25A35}"/>
                </a:ext>
              </a:extLst>
            </p:cNvPr>
            <p:cNvSpPr txBox="1"/>
            <p:nvPr/>
          </p:nvSpPr>
          <p:spPr>
            <a:xfrm>
              <a:off x="6460992" y="4724213"/>
              <a:ext cx="2095780" cy="30777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Vector search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43B34B1-3A24-493F-7BD8-D174AA294BF3}"/>
                </a:ext>
              </a:extLst>
            </p:cNvPr>
            <p:cNvCxnSpPr>
              <a:cxnSpLocks/>
            </p:cNvCxnSpPr>
            <p:nvPr/>
          </p:nvCxnSpPr>
          <p:spPr>
            <a:xfrm>
              <a:off x="8677449" y="4857167"/>
              <a:ext cx="928719" cy="0"/>
            </a:xfrm>
            <a:prstGeom prst="straightConnector1">
              <a:avLst/>
            </a:prstGeom>
            <a:ln w="76200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33" descr="A group of crocodiles on the ground&#10;&#10;Description automatically generated">
              <a:extLst>
                <a:ext uri="{FF2B5EF4-FFF2-40B4-BE49-F238E27FC236}">
                  <a16:creationId xmlns:a16="http://schemas.microsoft.com/office/drawing/2014/main" id="{A6554DFC-0083-36B2-3DDB-4F689EB95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9386" y="3975264"/>
              <a:ext cx="1301522" cy="868766"/>
            </a:xfrm>
            <a:prstGeom prst="rect">
              <a:avLst/>
            </a:prstGeom>
          </p:spPr>
        </p:pic>
        <p:pic>
          <p:nvPicPr>
            <p:cNvPr id="35" name="Picture 34" descr="A crocodile in the water&#10;&#10;Description automatically generated">
              <a:extLst>
                <a:ext uri="{FF2B5EF4-FFF2-40B4-BE49-F238E27FC236}">
                  <a16:creationId xmlns:a16="http://schemas.microsoft.com/office/drawing/2014/main" id="{5A9ABBDF-F3EA-D507-AAB2-C96A569CB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3467" y="5046795"/>
              <a:ext cx="1307441" cy="872717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D293D7B-BA97-D11F-1AC4-591BEEF7C599}"/>
                </a:ext>
              </a:extLst>
            </p:cNvPr>
            <p:cNvSpPr txBox="1"/>
            <p:nvPr/>
          </p:nvSpPr>
          <p:spPr>
            <a:xfrm>
              <a:off x="709316" y="4771024"/>
              <a:ext cx="120373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 err="1"/>
                <a:t>alligator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EB94ABB-07D5-D5B2-14FA-7C2DC64E1E78}"/>
              </a:ext>
            </a:extLst>
          </p:cNvPr>
          <p:cNvSpPr txBox="1"/>
          <p:nvPr/>
        </p:nvSpPr>
        <p:spPr>
          <a:xfrm>
            <a:off x="588263" y="5939135"/>
            <a:ext cx="10917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aka.ms/aitour/azure-search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8840841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6B0F1-A4A6-6D1C-49A7-8097B909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image search app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685DA-BC7E-9792-7B57-A1AF58E23C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30885" y="1307145"/>
            <a:ext cx="3374572" cy="1895904"/>
          </a:xfrm>
        </p:spPr>
        <p:txBody>
          <a:bodyPr/>
          <a:lstStyle/>
          <a:p>
            <a:r>
              <a:rPr lang="en-US"/>
              <a:t>Azure AI Vision +</a:t>
            </a:r>
          </a:p>
          <a:p>
            <a:r>
              <a:rPr lang="en-US"/>
              <a:t>Azure AI Search +</a:t>
            </a:r>
          </a:p>
          <a:p>
            <a:r>
              <a:rPr lang="en-US"/>
              <a:t>Azure App Service + Azure Functions</a:t>
            </a:r>
          </a:p>
        </p:txBody>
      </p:sp>
      <p:pic>
        <p:nvPicPr>
          <p:cNvPr id="7" name="Picture 6" descr="A screenshot of a screenshot of a computer&#10;&#10;Description automatically generated">
            <a:extLst>
              <a:ext uri="{FF2B5EF4-FFF2-40B4-BE49-F238E27FC236}">
                <a16:creationId xmlns:a16="http://schemas.microsoft.com/office/drawing/2014/main" id="{EAC6F1A5-97C6-797F-225E-DDEB7E211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84" y="1307145"/>
            <a:ext cx="6632012" cy="4871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52BF9-42A6-B4E3-0387-7A2E3E84DFF5}"/>
              </a:ext>
            </a:extLst>
          </p:cNvPr>
          <p:cNvSpPr txBox="1"/>
          <p:nvPr/>
        </p:nvSpPr>
        <p:spPr>
          <a:xfrm>
            <a:off x="7603105" y="5323504"/>
            <a:ext cx="388881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/>
              <a:t>Code:</a:t>
            </a:r>
            <a:endParaRPr lang="en-US" sz="220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2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aka.ms/aisearch-images-app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998125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with vision</a:t>
            </a:r>
          </a:p>
        </p:txBody>
      </p:sp>
    </p:spTree>
    <p:extLst>
      <p:ext uri="{BB962C8B-B14F-4D97-AF65-F5344CB8AC3E}">
        <p14:creationId xmlns:p14="http://schemas.microsoft.com/office/powerpoint/2010/main" val="34595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50F4-A750-D4C8-3508-29C9F4FA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5FA4C-3E76-B262-0E9B-D94B5A83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on multimodal documents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2EA2A15-B4B2-BF1B-9907-95628B2A45F6}"/>
              </a:ext>
            </a:extLst>
          </p:cNvPr>
          <p:cNvGrpSpPr/>
          <p:nvPr/>
        </p:nvGrpSpPr>
        <p:grpSpPr>
          <a:xfrm>
            <a:off x="8665027" y="1377736"/>
            <a:ext cx="3526972" cy="3033343"/>
            <a:chOff x="8665027" y="1377736"/>
            <a:chExt cx="3526972" cy="30333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A5D068A-212F-CD1C-80AF-75C53047E4E3}"/>
                </a:ext>
              </a:extLst>
            </p:cNvPr>
            <p:cNvGrpSpPr/>
            <p:nvPr/>
          </p:nvGrpSpPr>
          <p:grpSpPr>
            <a:xfrm>
              <a:off x="8665027" y="1377736"/>
              <a:ext cx="3526972" cy="1298192"/>
              <a:chOff x="18926323" y="2962848"/>
              <a:chExt cx="5158339" cy="2482315"/>
            </a:xfrm>
          </p:grpSpPr>
          <p:sp>
            <p:nvSpPr>
              <p:cNvPr id="29" name="Speech Bubble: Rectangle with Corners Rounded 18">
                <a:extLst>
                  <a:ext uri="{FF2B5EF4-FFF2-40B4-BE49-F238E27FC236}">
                    <a16:creationId xmlns:a16="http://schemas.microsoft.com/office/drawing/2014/main" id="{E06447FC-3629-7E91-20E5-CC34F7479077}"/>
                  </a:ext>
                </a:extLst>
              </p:cNvPr>
              <p:cNvSpPr/>
              <p:nvPr/>
            </p:nvSpPr>
            <p:spPr bwMode="auto">
              <a:xfrm>
                <a:off x="18926323" y="2962848"/>
                <a:ext cx="4751735" cy="2466785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EC7A6858-E595-100E-AAB6-A760DDD98C8C}"/>
                  </a:ext>
                </a:extLst>
              </p:cNvPr>
              <p:cNvSpPr txBox="1"/>
              <p:nvPr/>
            </p:nvSpPr>
            <p:spPr>
              <a:xfrm>
                <a:off x="19332929" y="3287295"/>
                <a:ext cx="4751733" cy="2157868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Yes, there is a correlation between oil prices and</a:t>
                </a:r>
              </a:p>
              <a:p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stock market trends</a:t>
                </a:r>
                <a:r>
                  <a:rPr lang="en-US" sz="2000" baseline="30000" dirty="0">
                    <a:latin typeface="Segoe UI"/>
                    <a:ea typeface="Menlo"/>
                    <a:cs typeface="Menlo"/>
                  </a:rPr>
                  <a:t>2</a:t>
                </a:r>
              </a:p>
              <a:p>
                <a:endParaRPr lang="en-US" sz="2000" baseline="30000" dirty="0">
                  <a:latin typeface="Segoe UI"/>
                  <a:ea typeface="Menlo"/>
                  <a:cs typeface="Menlo"/>
                </a:endParaRPr>
              </a:p>
            </p:txBody>
          </p:sp>
        </p:grpSp>
        <p:pic>
          <p:nvPicPr>
            <p:cNvPr id="27" name="Graphic 14">
              <a:extLst>
                <a:ext uri="{FF2B5EF4-FFF2-40B4-BE49-F238E27FC236}">
                  <a16:creationId xmlns:a16="http://schemas.microsoft.com/office/drawing/2014/main" id="{565B6309-963A-885C-E70A-2D079BEDB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964" y="2793137"/>
              <a:ext cx="1537460" cy="1617942"/>
            </a:xfrm>
            <a:prstGeom prst="rect">
              <a:avLst/>
            </a:prstGeom>
          </p:spPr>
        </p:pic>
        <p:sp>
          <p:nvSpPr>
            <p:cNvPr id="28" name="Arrow: Right 17">
              <a:extLst>
                <a:ext uri="{FF2B5EF4-FFF2-40B4-BE49-F238E27FC236}">
                  <a16:creationId xmlns:a16="http://schemas.microsoft.com/office/drawing/2014/main" id="{C4188F11-2995-7E80-1A40-41EE2C3606CD}"/>
                </a:ext>
              </a:extLst>
            </p:cNvPr>
            <p:cNvSpPr/>
            <p:nvPr/>
          </p:nvSpPr>
          <p:spPr bwMode="auto">
            <a:xfrm>
              <a:off x="9224296" y="346231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3FCCCB-9773-4A2D-84E9-21F73E2F2E35}"/>
              </a:ext>
            </a:extLst>
          </p:cNvPr>
          <p:cNvGrpSpPr/>
          <p:nvPr/>
        </p:nvGrpSpPr>
        <p:grpSpPr>
          <a:xfrm>
            <a:off x="252932" y="1615540"/>
            <a:ext cx="4504125" cy="4019040"/>
            <a:chOff x="252932" y="1615540"/>
            <a:chExt cx="4504125" cy="4019040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E4EEC0C7-C0D8-6B6C-784B-F74BC4C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576" y="2985936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18A95685-F326-A1FA-F599-592DB3759C71}"/>
                </a:ext>
              </a:extLst>
            </p:cNvPr>
            <p:cNvSpPr txBox="1">
              <a:spLocks/>
            </p:cNvSpPr>
            <p:nvPr/>
          </p:nvSpPr>
          <p:spPr>
            <a:xfrm>
              <a:off x="252932" y="4624269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 dirty="0">
                  <a:latin typeface="+mj-lt"/>
                  <a:cs typeface="Segoe UI Semilight"/>
                </a:rPr>
                <a:t>User</a:t>
              </a:r>
              <a:endParaRPr lang="en-US" dirty="0"/>
            </a:p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Question</a:t>
              </a:r>
              <a:endParaRPr lang="en-US" sz="2000" dirty="0"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5F4F44-4045-59F0-7CB9-1C5F21FE54C8}"/>
                </a:ext>
              </a:extLst>
            </p:cNvPr>
            <p:cNvGrpSpPr/>
            <p:nvPr/>
          </p:nvGrpSpPr>
          <p:grpSpPr>
            <a:xfrm>
              <a:off x="489983" y="1615540"/>
              <a:ext cx="4267074" cy="1137035"/>
              <a:chOff x="521532" y="3870236"/>
              <a:chExt cx="6688983" cy="1824380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4A0822C0-5B43-12D0-5EAA-F87EBA623C9A}"/>
                  </a:ext>
                </a:extLst>
              </p:cNvPr>
              <p:cNvSpPr/>
              <p:nvPr/>
            </p:nvSpPr>
            <p:spPr bwMode="auto">
              <a:xfrm>
                <a:off x="521532" y="3870236"/>
                <a:ext cx="6688983" cy="1824380"/>
              </a:xfrm>
              <a:prstGeom prst="wedgeRoundRectCallout">
                <a:avLst>
                  <a:gd name="adj1" fmla="val -30527"/>
                  <a:gd name="adj2" fmla="val 72074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68E64544-9A86-ADA9-06B1-9AD60E0235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8" y="4229325"/>
                <a:ext cx="6401973" cy="993810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Is there any correlation between oil prices and stock market trends?</a:t>
                </a:r>
                <a:endParaRPr lang="en-US" sz="2000" dirty="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B8D77FD-95BC-EE3B-5A8D-FA3F29907A40}"/>
              </a:ext>
            </a:extLst>
          </p:cNvPr>
          <p:cNvGrpSpPr/>
          <p:nvPr/>
        </p:nvGrpSpPr>
        <p:grpSpPr>
          <a:xfrm>
            <a:off x="6604676" y="4313478"/>
            <a:ext cx="1135064" cy="2409283"/>
            <a:chOff x="6604676" y="4313478"/>
            <a:chExt cx="1135064" cy="2409283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48BC1D71-C91E-E6C9-02B7-B5720B68EE22}"/>
                </a:ext>
              </a:extLst>
            </p:cNvPr>
            <p:cNvSpPr txBox="1"/>
            <p:nvPr/>
          </p:nvSpPr>
          <p:spPr>
            <a:xfrm>
              <a:off x="6664992" y="4313478"/>
              <a:ext cx="1055936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b="1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Financial Market Analysis 2023-6.png</a:t>
              </a:r>
            </a:p>
            <a:p>
              <a:pPr algn="l"/>
              <a:r>
                <a:rPr lang="en-US" sz="800" b="0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This section examines the correlations between stock indices, cryptocurrency prices...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4D6BB6D-0555-1E85-DAEA-1656CCEEBC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7" y="5227349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E955D95-1034-CD5B-81D9-4F24BE677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6" y="6036961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77F2C06-7029-FF39-99DE-B12EF4BA24A9}"/>
              </a:ext>
            </a:extLst>
          </p:cNvPr>
          <p:cNvGrpSpPr/>
          <p:nvPr/>
        </p:nvGrpSpPr>
        <p:grpSpPr>
          <a:xfrm>
            <a:off x="4080650" y="2793137"/>
            <a:ext cx="2611124" cy="2625263"/>
            <a:chOff x="4080650" y="2793137"/>
            <a:chExt cx="2611124" cy="2625263"/>
          </a:xfrm>
        </p:grpSpPr>
        <p:sp>
          <p:nvSpPr>
            <p:cNvPr id="24" name="Arrow: Right 11">
              <a:extLst>
                <a:ext uri="{FF2B5EF4-FFF2-40B4-BE49-F238E27FC236}">
                  <a16:creationId xmlns:a16="http://schemas.microsoft.com/office/drawing/2014/main" id="{289C5357-8E8E-FDB9-ED9C-B03CB4BCD6F1}"/>
                </a:ext>
              </a:extLst>
            </p:cNvPr>
            <p:cNvSpPr/>
            <p:nvPr/>
          </p:nvSpPr>
          <p:spPr bwMode="auto">
            <a:xfrm>
              <a:off x="4163907" y="2981892"/>
              <a:ext cx="994658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Arrow: Right 8">
              <a:extLst>
                <a:ext uri="{FF2B5EF4-FFF2-40B4-BE49-F238E27FC236}">
                  <a16:creationId xmlns:a16="http://schemas.microsoft.com/office/drawing/2014/main" id="{83616257-8A84-A7F3-B6B7-C1857324F0D8}"/>
                </a:ext>
              </a:extLst>
            </p:cNvPr>
            <p:cNvSpPr/>
            <p:nvPr/>
          </p:nvSpPr>
          <p:spPr bwMode="auto">
            <a:xfrm>
              <a:off x="4176566" y="3764950"/>
              <a:ext cx="101991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DE675-8457-B5A9-105C-DED333FA8D42}"/>
                </a:ext>
              </a:extLst>
            </p:cNvPr>
            <p:cNvSpPr txBox="1"/>
            <p:nvPr/>
          </p:nvSpPr>
          <p:spPr>
            <a:xfrm>
              <a:off x="4080650" y="3277961"/>
              <a:ext cx="136867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“Is there any…”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pic>
          <p:nvPicPr>
            <p:cNvPr id="16" name="Graphic 3">
              <a:extLst>
                <a:ext uri="{FF2B5EF4-FFF2-40B4-BE49-F238E27FC236}">
                  <a16:creationId xmlns:a16="http://schemas.microsoft.com/office/drawing/2014/main" id="{D1CCA447-19A1-3A08-08F5-0AC713A73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43963" y="2793137"/>
              <a:ext cx="1223583" cy="1730422"/>
            </a:xfrm>
            <a:prstGeom prst="rect">
              <a:avLst/>
            </a:prstGeom>
          </p:spPr>
        </p:pic>
        <p:sp>
          <p:nvSpPr>
            <p:cNvPr id="18" name="Text Placeholder 5">
              <a:extLst>
                <a:ext uri="{FF2B5EF4-FFF2-40B4-BE49-F238E27FC236}">
                  <a16:creationId xmlns:a16="http://schemas.microsoft.com/office/drawing/2014/main" id="{7C50B366-4229-8D96-022A-0AC41C4607B6}"/>
                </a:ext>
              </a:extLst>
            </p:cNvPr>
            <p:cNvSpPr txBox="1">
              <a:spLocks/>
            </p:cNvSpPr>
            <p:nvPr/>
          </p:nvSpPr>
          <p:spPr>
            <a:xfrm>
              <a:off x="5043684" y="4552702"/>
              <a:ext cx="1648090" cy="84315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Multivector</a:t>
              </a:r>
            </a:p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Hybrid Search</a:t>
              </a:r>
            </a:p>
          </p:txBody>
        </p:sp>
        <p:sp>
          <p:nvSpPr>
            <p:cNvPr id="19" name="Arrow: Right 8">
              <a:extLst>
                <a:ext uri="{FF2B5EF4-FFF2-40B4-BE49-F238E27FC236}">
                  <a16:creationId xmlns:a16="http://schemas.microsoft.com/office/drawing/2014/main" id="{F375B231-D559-24B0-A3F1-C6171C228914}"/>
                </a:ext>
              </a:extLst>
            </p:cNvPr>
            <p:cNvSpPr/>
            <p:nvPr/>
          </p:nvSpPr>
          <p:spPr bwMode="auto">
            <a:xfrm>
              <a:off x="4219884" y="5125098"/>
              <a:ext cx="976595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F5760EF-3306-D70F-F03E-B11D3365F30D}"/>
              </a:ext>
            </a:extLst>
          </p:cNvPr>
          <p:cNvGrpSpPr/>
          <p:nvPr/>
        </p:nvGrpSpPr>
        <p:grpSpPr>
          <a:xfrm>
            <a:off x="4174227" y="4041315"/>
            <a:ext cx="1065570" cy="1944923"/>
            <a:chOff x="4174227" y="4041315"/>
            <a:chExt cx="1065570" cy="19449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60D151-45DB-7087-69BB-9D0A8007ED81}"/>
                </a:ext>
              </a:extLst>
            </p:cNvPr>
            <p:cNvSpPr txBox="1"/>
            <p:nvPr/>
          </p:nvSpPr>
          <p:spPr>
            <a:xfrm>
              <a:off x="4174227" y="4041315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[[0.0014615238, -0.015594152, -0.0072768144, -0.012787478,…]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E34670E-9740-6DD1-8CB7-3EC5641D56D0}"/>
                </a:ext>
              </a:extLst>
            </p:cNvPr>
            <p:cNvSpPr txBox="1"/>
            <p:nvPr/>
          </p:nvSpPr>
          <p:spPr>
            <a:xfrm>
              <a:off x="4217545" y="5401463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[[0.0021338, -0.01123152, -0.0238144, -0.0123478,…]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844051-E705-CF2F-FA87-501619846F61}"/>
              </a:ext>
            </a:extLst>
          </p:cNvPr>
          <p:cNvGrpSpPr/>
          <p:nvPr/>
        </p:nvGrpSpPr>
        <p:grpSpPr>
          <a:xfrm>
            <a:off x="6604676" y="2902338"/>
            <a:ext cx="2868897" cy="2481791"/>
            <a:chOff x="6604676" y="2902338"/>
            <a:chExt cx="2868897" cy="2481791"/>
          </a:xfrm>
        </p:grpSpPr>
        <p:sp>
          <p:nvSpPr>
            <p:cNvPr id="21" name="Text Placeholder 5">
              <a:extLst>
                <a:ext uri="{FF2B5EF4-FFF2-40B4-BE49-F238E27FC236}">
                  <a16:creationId xmlns:a16="http://schemas.microsoft.com/office/drawing/2014/main" id="{34C8DB3B-9180-FED8-D5C6-1FAEA45AA4DA}"/>
                </a:ext>
              </a:extLst>
            </p:cNvPr>
            <p:cNvSpPr txBox="1">
              <a:spLocks/>
            </p:cNvSpPr>
            <p:nvPr/>
          </p:nvSpPr>
          <p:spPr>
            <a:xfrm>
              <a:off x="7681707" y="4610180"/>
              <a:ext cx="1791866" cy="773949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Multimodal LLM</a:t>
              </a:r>
              <a:endParaRPr lang="en-US" sz="2000" dirty="0">
                <a:cs typeface="Arial"/>
              </a:endParaRPr>
            </a:p>
          </p:txBody>
        </p:sp>
        <p:pic>
          <p:nvPicPr>
            <p:cNvPr id="22" name="Graphic 2">
              <a:extLst>
                <a:ext uri="{FF2B5EF4-FFF2-40B4-BE49-F238E27FC236}">
                  <a16:creationId xmlns:a16="http://schemas.microsoft.com/office/drawing/2014/main" id="{EE23C6BE-6B82-09C3-FB1F-D13C9A32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94983" y="3047194"/>
              <a:ext cx="1385403" cy="1465100"/>
            </a:xfrm>
            <a:prstGeom prst="rect">
              <a:avLst/>
            </a:prstGeom>
          </p:spPr>
        </p:pic>
        <p:sp>
          <p:nvSpPr>
            <p:cNvPr id="23" name="Arrow: Right 10">
              <a:extLst>
                <a:ext uri="{FF2B5EF4-FFF2-40B4-BE49-F238E27FC236}">
                  <a16:creationId xmlns:a16="http://schemas.microsoft.com/office/drawing/2014/main" id="{2A7083E7-5D83-8251-54EE-54F19CA1B9C4}"/>
                </a:ext>
              </a:extLst>
            </p:cNvPr>
            <p:cNvSpPr/>
            <p:nvPr/>
          </p:nvSpPr>
          <p:spPr bwMode="auto">
            <a:xfrm>
              <a:off x="6604676" y="3904275"/>
              <a:ext cx="1090457" cy="2933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C3533AF-6B27-375A-F079-78515C708AAD}"/>
                </a:ext>
              </a:extLst>
            </p:cNvPr>
            <p:cNvGrpSpPr/>
            <p:nvPr/>
          </p:nvGrpSpPr>
          <p:grpSpPr>
            <a:xfrm>
              <a:off x="6607768" y="2902338"/>
              <a:ext cx="1128878" cy="561470"/>
              <a:chOff x="6607768" y="2902338"/>
              <a:chExt cx="1128878" cy="56147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B6AFE3-222D-A48A-F2A1-EA54C2759F13}"/>
                  </a:ext>
                </a:extLst>
              </p:cNvPr>
              <p:cNvSpPr txBox="1"/>
              <p:nvPr/>
            </p:nvSpPr>
            <p:spPr>
              <a:xfrm>
                <a:off x="6607768" y="3248365"/>
                <a:ext cx="1128878" cy="215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800" dirty="0"/>
                  <a:t>“Is there any…”</a:t>
                </a:r>
                <a:endParaRPr lang="en-US" sz="800" dirty="0">
                  <a:solidFill>
                    <a:schemeClr val="tx1"/>
                  </a:solidFill>
                  <a:ea typeface="+mn-lt"/>
                  <a:cs typeface="+mn-lt"/>
                </a:endParaRPr>
              </a:p>
            </p:txBody>
          </p:sp>
          <p:sp>
            <p:nvSpPr>
              <p:cNvPr id="25" name="Arrow: Right 10">
                <a:extLst>
                  <a:ext uri="{FF2B5EF4-FFF2-40B4-BE49-F238E27FC236}">
                    <a16:creationId xmlns:a16="http://schemas.microsoft.com/office/drawing/2014/main" id="{7B962C4D-A07E-805A-0294-2E145ED18C6C}"/>
                  </a:ext>
                </a:extLst>
              </p:cNvPr>
              <p:cNvSpPr/>
              <p:nvPr/>
            </p:nvSpPr>
            <p:spPr bwMode="auto">
              <a:xfrm>
                <a:off x="6617977" y="2902338"/>
                <a:ext cx="1090457" cy="293302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55084D-1FB3-9623-5D13-0E389FEF3DBF}"/>
              </a:ext>
            </a:extLst>
          </p:cNvPr>
          <p:cNvGrpSpPr/>
          <p:nvPr/>
        </p:nvGrpSpPr>
        <p:grpSpPr>
          <a:xfrm>
            <a:off x="2044071" y="3525054"/>
            <a:ext cx="2331183" cy="3233896"/>
            <a:chOff x="2044071" y="3525054"/>
            <a:chExt cx="2331183" cy="3233896"/>
          </a:xfrm>
        </p:grpSpPr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F0048399-0B01-81F5-5CC3-E44D57DAB24F}"/>
                </a:ext>
              </a:extLst>
            </p:cNvPr>
            <p:cNvSpPr txBox="1">
              <a:spLocks/>
            </p:cNvSpPr>
            <p:nvPr/>
          </p:nvSpPr>
          <p:spPr>
            <a:xfrm>
              <a:off x="2994981" y="4206263"/>
              <a:ext cx="1380273" cy="84315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400" dirty="0">
                  <a:latin typeface="+mj-lt"/>
                  <a:cs typeface="Segoe UI Semilight"/>
                </a:rPr>
                <a:t>Text embedding model</a:t>
              </a:r>
              <a:endParaRPr lang="en-US" sz="1400" dirty="0">
                <a:cs typeface="Arial"/>
              </a:endParaRPr>
            </a:p>
          </p:txBody>
        </p:sp>
        <p:sp>
          <p:nvSpPr>
            <p:cNvPr id="17" name="Arrow: Right 8">
              <a:extLst>
                <a:ext uri="{FF2B5EF4-FFF2-40B4-BE49-F238E27FC236}">
                  <a16:creationId xmlns:a16="http://schemas.microsoft.com/office/drawing/2014/main" id="{10075DD5-CC33-1F8B-61D1-6C20D550FC7E}"/>
                </a:ext>
              </a:extLst>
            </p:cNvPr>
            <p:cNvSpPr/>
            <p:nvPr/>
          </p:nvSpPr>
          <p:spPr bwMode="auto">
            <a:xfrm>
              <a:off x="2100002" y="3888834"/>
              <a:ext cx="105661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Graphic 2">
              <a:extLst>
                <a:ext uri="{FF2B5EF4-FFF2-40B4-BE49-F238E27FC236}">
                  <a16:creationId xmlns:a16="http://schemas.microsoft.com/office/drawing/2014/main" id="{AE211F8C-F760-6DBA-9A26-BD3CAEDA77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367159" y="3525054"/>
              <a:ext cx="635916" cy="6724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266930-308C-CB4C-43EB-CA3813934CA0}"/>
                </a:ext>
              </a:extLst>
            </p:cNvPr>
            <p:cNvSpPr txBox="1"/>
            <p:nvPr/>
          </p:nvSpPr>
          <p:spPr>
            <a:xfrm>
              <a:off x="2047808" y="4174403"/>
              <a:ext cx="1105071" cy="222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“Is there any…”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6" name="Text Placeholder 5">
              <a:extLst>
                <a:ext uri="{FF2B5EF4-FFF2-40B4-BE49-F238E27FC236}">
                  <a16:creationId xmlns:a16="http://schemas.microsoft.com/office/drawing/2014/main" id="{48584843-7360-2956-32DB-DB5F005C471A}"/>
                </a:ext>
              </a:extLst>
            </p:cNvPr>
            <p:cNvSpPr txBox="1">
              <a:spLocks/>
            </p:cNvSpPr>
            <p:nvPr/>
          </p:nvSpPr>
          <p:spPr>
            <a:xfrm>
              <a:off x="3064781" y="5915792"/>
              <a:ext cx="1216370" cy="84315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400" dirty="0">
                  <a:latin typeface="+mj-lt"/>
                  <a:cs typeface="Segoe UI Semilight"/>
                </a:rPr>
                <a:t>Multimodal</a:t>
              </a:r>
            </a:p>
            <a:p>
              <a:pPr marL="0" indent="0" algn="ctr" defTabSz="1865484">
                <a:buNone/>
                <a:defRPr/>
              </a:pPr>
              <a:r>
                <a:rPr lang="en-US" sz="1400" dirty="0">
                  <a:latin typeface="+mj-lt"/>
                  <a:cs typeface="Segoe UI Semilight"/>
                </a:rPr>
                <a:t>embedding model</a:t>
              </a:r>
              <a:endParaRPr lang="en-US" sz="1400" dirty="0">
                <a:cs typeface="Arial"/>
              </a:endParaRPr>
            </a:p>
          </p:txBody>
        </p:sp>
        <p:pic>
          <p:nvPicPr>
            <p:cNvPr id="12" name="Graphic 2">
              <a:extLst>
                <a:ext uri="{FF2B5EF4-FFF2-40B4-BE49-F238E27FC236}">
                  <a16:creationId xmlns:a16="http://schemas.microsoft.com/office/drawing/2014/main" id="{71AC82E9-09D3-E9AD-1E16-9EA1ED201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355008" y="5208431"/>
              <a:ext cx="635916" cy="672498"/>
            </a:xfrm>
            <a:prstGeom prst="rect">
              <a:avLst/>
            </a:prstGeom>
          </p:spPr>
        </p:pic>
        <p:sp>
          <p:nvSpPr>
            <p:cNvPr id="37" name="Arrow: Right 8">
              <a:extLst>
                <a:ext uri="{FF2B5EF4-FFF2-40B4-BE49-F238E27FC236}">
                  <a16:creationId xmlns:a16="http://schemas.microsoft.com/office/drawing/2014/main" id="{79E3501D-E835-6F73-595B-48073D08F0BC}"/>
                </a:ext>
              </a:extLst>
            </p:cNvPr>
            <p:cNvSpPr/>
            <p:nvPr/>
          </p:nvSpPr>
          <p:spPr bwMode="auto">
            <a:xfrm>
              <a:off x="2096265" y="5171744"/>
              <a:ext cx="105661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4916A04-F376-23DE-4406-9299CE93A2F7}"/>
                </a:ext>
              </a:extLst>
            </p:cNvPr>
            <p:cNvSpPr txBox="1"/>
            <p:nvPr/>
          </p:nvSpPr>
          <p:spPr>
            <a:xfrm>
              <a:off x="2044071" y="5457313"/>
              <a:ext cx="1105071" cy="2226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“Is there any…”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98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070B-AEE9-B047-48D0-1EC845746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11851" cy="553998"/>
          </a:xfrm>
        </p:spPr>
        <p:txBody>
          <a:bodyPr/>
          <a:lstStyle/>
          <a:p>
            <a:r>
              <a:rPr lang="en-US"/>
              <a:t>RAG on multimodal documents: Open-source 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DA58C-F485-0EBB-3C87-6CFC1999C5EA}"/>
              </a:ext>
            </a:extLst>
          </p:cNvPr>
          <p:cNvSpPr txBox="1"/>
          <p:nvPr/>
        </p:nvSpPr>
        <p:spPr>
          <a:xfrm>
            <a:off x="7824511" y="1219201"/>
            <a:ext cx="413467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/>
              <a:t>Azure OpenAI +</a:t>
            </a:r>
          </a:p>
          <a:p>
            <a:pPr algn="l"/>
            <a:r>
              <a:rPr lang="en-US" sz="2000" err="1"/>
              <a:t>Azure AI Search +</a:t>
            </a:r>
          </a:p>
          <a:p>
            <a:pPr algn="l"/>
            <a:r>
              <a:rPr lang="en-US" sz="2000" err="1"/>
              <a:t>Azure AI Vision +</a:t>
            </a:r>
          </a:p>
          <a:p>
            <a:pPr algn="l"/>
            <a:r>
              <a:rPr lang="en-US" sz="2000" err="1"/>
              <a:t>Azure App Service +</a:t>
            </a:r>
          </a:p>
          <a:p>
            <a:pPr algn="l"/>
            <a:endParaRPr lang="en-US" sz="200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D24F5-7A8A-2951-56E2-1B9D01C1DFEF}"/>
              </a:ext>
            </a:extLst>
          </p:cNvPr>
          <p:cNvSpPr txBox="1"/>
          <p:nvPr/>
        </p:nvSpPr>
        <p:spPr>
          <a:xfrm>
            <a:off x="7716886" y="2758084"/>
            <a:ext cx="4349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err="1"/>
              <a:t>Main repo:</a:t>
            </a:r>
          </a:p>
          <a:p>
            <a:pPr algn="l"/>
            <a:r>
              <a:rPr lang="en-US" sz="24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ragchat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Setup guide:</a:t>
            </a:r>
          </a:p>
          <a:p>
            <a:pPr algn="l"/>
            <a:r>
              <a:rPr lang="en-US" sz="24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</a:t>
            </a:r>
            <a:r>
              <a:rPr lang="en-US" sz="240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ragchat/vision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Demo:</a:t>
            </a:r>
          </a:p>
          <a:p>
            <a:pPr algn="l"/>
            <a:r>
              <a:rPr lang="en-US" sz="240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aka.ms/ragchat/demo</a:t>
            </a:r>
            <a:endParaRPr lang="en-US" sz="2400" err="1"/>
          </a:p>
          <a:p>
            <a:pPr algn="l"/>
            <a:r>
              <a:rPr lang="en-US" sz="2400" err="1"/>
              <a:t>Enable "GPT vision" in Settings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DFBEFDA-1AA0-7D73-4F8E-FD4AC35D96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62" y="1219201"/>
            <a:ext cx="7003438" cy="477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426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5243F-369A-BC20-077A-C5D7BBB2A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91881-849D-6FD6-83AA-B7D134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on multimodal documents: Azure architecture</a:t>
            </a:r>
            <a:endParaRPr lang="en-US" i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4E75260-7430-F727-1EA8-88647E31881F}"/>
              </a:ext>
            </a:extLst>
          </p:cNvPr>
          <p:cNvGrpSpPr/>
          <p:nvPr/>
        </p:nvGrpSpPr>
        <p:grpSpPr>
          <a:xfrm>
            <a:off x="8665027" y="1377736"/>
            <a:ext cx="3526972" cy="3033343"/>
            <a:chOff x="8665027" y="1377736"/>
            <a:chExt cx="3526972" cy="30333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98F2517-F105-E9D0-D5C5-650815CDFF7D}"/>
                </a:ext>
              </a:extLst>
            </p:cNvPr>
            <p:cNvGrpSpPr/>
            <p:nvPr/>
          </p:nvGrpSpPr>
          <p:grpSpPr>
            <a:xfrm>
              <a:off x="8665027" y="1377736"/>
              <a:ext cx="3526972" cy="1298192"/>
              <a:chOff x="18926323" y="2962848"/>
              <a:chExt cx="5158339" cy="2482315"/>
            </a:xfrm>
          </p:grpSpPr>
          <p:sp>
            <p:nvSpPr>
              <p:cNvPr id="29" name="Speech Bubble: Rectangle with Corners Rounded 18">
                <a:extLst>
                  <a:ext uri="{FF2B5EF4-FFF2-40B4-BE49-F238E27FC236}">
                    <a16:creationId xmlns:a16="http://schemas.microsoft.com/office/drawing/2014/main" id="{B9847B6A-DF52-27DE-E4E6-AC2482C09784}"/>
                  </a:ext>
                </a:extLst>
              </p:cNvPr>
              <p:cNvSpPr/>
              <p:nvPr/>
            </p:nvSpPr>
            <p:spPr bwMode="auto">
              <a:xfrm>
                <a:off x="18926323" y="2962848"/>
                <a:ext cx="4751735" cy="2466785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TextBox 12">
                <a:extLst>
                  <a:ext uri="{FF2B5EF4-FFF2-40B4-BE49-F238E27FC236}">
                    <a16:creationId xmlns:a16="http://schemas.microsoft.com/office/drawing/2014/main" id="{0A9153DC-D476-E743-98ED-4114B8137EAA}"/>
                  </a:ext>
                </a:extLst>
              </p:cNvPr>
              <p:cNvSpPr txBox="1"/>
              <p:nvPr/>
            </p:nvSpPr>
            <p:spPr>
              <a:xfrm>
                <a:off x="19332929" y="3287295"/>
                <a:ext cx="4751733" cy="2157868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Yes, there is a correlation between oil prices and</a:t>
                </a:r>
              </a:p>
              <a:p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stock market trends</a:t>
                </a:r>
                <a:r>
                  <a:rPr lang="en-US" sz="2000" baseline="30000" dirty="0">
                    <a:latin typeface="Segoe UI"/>
                    <a:ea typeface="Menlo"/>
                    <a:cs typeface="Menlo"/>
                  </a:rPr>
                  <a:t>2</a:t>
                </a:r>
              </a:p>
              <a:p>
                <a:endParaRPr lang="en-US" sz="2000" baseline="30000" dirty="0">
                  <a:latin typeface="Segoe UI"/>
                  <a:ea typeface="Menlo"/>
                  <a:cs typeface="Menlo"/>
                </a:endParaRPr>
              </a:p>
            </p:txBody>
          </p:sp>
        </p:grpSp>
        <p:pic>
          <p:nvPicPr>
            <p:cNvPr id="27" name="Graphic 14">
              <a:extLst>
                <a:ext uri="{FF2B5EF4-FFF2-40B4-BE49-F238E27FC236}">
                  <a16:creationId xmlns:a16="http://schemas.microsoft.com/office/drawing/2014/main" id="{6EDFB9F7-9A6F-9158-B113-5D7364B8F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38964" y="2793137"/>
              <a:ext cx="1537460" cy="1617942"/>
            </a:xfrm>
            <a:prstGeom prst="rect">
              <a:avLst/>
            </a:prstGeom>
          </p:spPr>
        </p:pic>
        <p:sp>
          <p:nvSpPr>
            <p:cNvPr id="28" name="Arrow: Right 17">
              <a:extLst>
                <a:ext uri="{FF2B5EF4-FFF2-40B4-BE49-F238E27FC236}">
                  <a16:creationId xmlns:a16="http://schemas.microsoft.com/office/drawing/2014/main" id="{AD807552-DFFD-D262-D4A2-46AF2695DA3C}"/>
                </a:ext>
              </a:extLst>
            </p:cNvPr>
            <p:cNvSpPr/>
            <p:nvPr/>
          </p:nvSpPr>
          <p:spPr bwMode="auto">
            <a:xfrm>
              <a:off x="9224296" y="346231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707E7EB-21C9-E246-82D8-BB146DE6CC40}"/>
              </a:ext>
            </a:extLst>
          </p:cNvPr>
          <p:cNvGrpSpPr/>
          <p:nvPr/>
        </p:nvGrpSpPr>
        <p:grpSpPr>
          <a:xfrm>
            <a:off x="252932" y="1615540"/>
            <a:ext cx="4504125" cy="4019040"/>
            <a:chOff x="252932" y="1615540"/>
            <a:chExt cx="4504125" cy="4019040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E3C4B760-993D-9628-91A0-FBDD7727B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576" y="2985936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C02EC702-E927-028B-3694-AFD99B19C380}"/>
                </a:ext>
              </a:extLst>
            </p:cNvPr>
            <p:cNvSpPr txBox="1">
              <a:spLocks/>
            </p:cNvSpPr>
            <p:nvPr/>
          </p:nvSpPr>
          <p:spPr>
            <a:xfrm>
              <a:off x="252932" y="4624269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 dirty="0">
                  <a:latin typeface="+mj-lt"/>
                  <a:cs typeface="Segoe UI Semilight"/>
                </a:rPr>
                <a:t>User</a:t>
              </a:r>
              <a:endParaRPr lang="en-US" dirty="0"/>
            </a:p>
            <a:p>
              <a:pPr marL="0" indent="0" algn="ctr" defTabSz="1865484">
                <a:buNone/>
                <a:defRPr/>
              </a:pPr>
              <a:r>
                <a:rPr lang="en-US" sz="2000" dirty="0">
                  <a:latin typeface="+mj-lt"/>
                  <a:cs typeface="Segoe UI Semilight"/>
                </a:rPr>
                <a:t>Question</a:t>
              </a:r>
              <a:endParaRPr lang="en-US" sz="2000" dirty="0"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BB46FBE-7E8D-9B57-6438-FB46B0AB482A}"/>
                </a:ext>
              </a:extLst>
            </p:cNvPr>
            <p:cNvGrpSpPr/>
            <p:nvPr/>
          </p:nvGrpSpPr>
          <p:grpSpPr>
            <a:xfrm>
              <a:off x="489983" y="1615540"/>
              <a:ext cx="4267074" cy="1137035"/>
              <a:chOff x="521532" y="3870236"/>
              <a:chExt cx="6688983" cy="1824380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1CA64946-9444-19D5-09C2-05C06636076D}"/>
                  </a:ext>
                </a:extLst>
              </p:cNvPr>
              <p:cNvSpPr/>
              <p:nvPr/>
            </p:nvSpPr>
            <p:spPr bwMode="auto">
              <a:xfrm>
                <a:off x="521532" y="3870236"/>
                <a:ext cx="6688983" cy="1824380"/>
              </a:xfrm>
              <a:prstGeom prst="wedgeRoundRectCallout">
                <a:avLst>
                  <a:gd name="adj1" fmla="val -30527"/>
                  <a:gd name="adj2" fmla="val 72074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D0D5331D-FFFF-67F5-B022-4881DC4BD8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8" y="4229325"/>
                <a:ext cx="6401973" cy="993810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 b="0" i="0">
                    <a:effectLst/>
                    <a:latin typeface="Segoe UI" panose="020B0502040204020203" pitchFamily="34" charset="0"/>
                  </a:rPr>
                  <a:t>Is there any correlation between oil prices and stock market trends?</a:t>
                </a:r>
                <a:endParaRPr lang="en-US" sz="2000" dirty="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D18A59F-D6EE-0E95-96B3-A05A28F84B61}"/>
              </a:ext>
            </a:extLst>
          </p:cNvPr>
          <p:cNvGrpSpPr/>
          <p:nvPr/>
        </p:nvGrpSpPr>
        <p:grpSpPr>
          <a:xfrm>
            <a:off x="6604676" y="4313478"/>
            <a:ext cx="1135064" cy="2409283"/>
            <a:chOff x="6604676" y="4313478"/>
            <a:chExt cx="1135064" cy="2409283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3F87127-10B1-3035-9AA3-F034EF082DF5}"/>
                </a:ext>
              </a:extLst>
            </p:cNvPr>
            <p:cNvSpPr txBox="1"/>
            <p:nvPr/>
          </p:nvSpPr>
          <p:spPr>
            <a:xfrm>
              <a:off x="6664992" y="4313478"/>
              <a:ext cx="1055936" cy="73866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800" b="1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Financial Market Analysis 2023-6.png</a:t>
              </a:r>
            </a:p>
            <a:p>
              <a:pPr algn="l"/>
              <a:r>
                <a:rPr lang="en-US" sz="800" b="0" i="0">
                  <a:solidFill>
                    <a:schemeClr val="tx1"/>
                  </a:solidFill>
                  <a:effectLst/>
                  <a:latin typeface="Segoe UI" panose="020B0502040204020203" pitchFamily="34" charset="0"/>
                </a:rPr>
                <a:t>This section examines the correlations between stock indices, cryptocurrency prices...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BCDC54C4-E74F-4A1B-A936-F166383401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7" y="5227349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0239116D-84C5-0D7E-784F-0C1B0A56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676" y="6036961"/>
              <a:ext cx="1135063" cy="68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Arrow: Right 11">
            <a:extLst>
              <a:ext uri="{FF2B5EF4-FFF2-40B4-BE49-F238E27FC236}">
                <a16:creationId xmlns:a16="http://schemas.microsoft.com/office/drawing/2014/main" id="{42EFEBDF-75B6-4D28-D940-9D153FF533A6}"/>
              </a:ext>
            </a:extLst>
          </p:cNvPr>
          <p:cNvSpPr/>
          <p:nvPr/>
        </p:nvSpPr>
        <p:spPr bwMode="auto">
          <a:xfrm>
            <a:off x="4163907" y="2981892"/>
            <a:ext cx="994658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Arrow: Right 8">
            <a:extLst>
              <a:ext uri="{FF2B5EF4-FFF2-40B4-BE49-F238E27FC236}">
                <a16:creationId xmlns:a16="http://schemas.microsoft.com/office/drawing/2014/main" id="{3E651E69-0536-43D7-E6CD-1A00EF4A9942}"/>
              </a:ext>
            </a:extLst>
          </p:cNvPr>
          <p:cNvSpPr/>
          <p:nvPr/>
        </p:nvSpPr>
        <p:spPr bwMode="auto">
          <a:xfrm>
            <a:off x="4176566" y="3764950"/>
            <a:ext cx="101991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7CEFB8-1134-3BD4-DBEB-A7D427D22D78}"/>
              </a:ext>
            </a:extLst>
          </p:cNvPr>
          <p:cNvSpPr txBox="1"/>
          <p:nvPr/>
        </p:nvSpPr>
        <p:spPr>
          <a:xfrm>
            <a:off x="4080650" y="3277961"/>
            <a:ext cx="136867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“Is there any…”</a:t>
            </a:r>
            <a:endParaRPr lang="en-US" sz="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FFBBAC6-E813-030A-6812-E4D2E23D2F84}"/>
              </a:ext>
            </a:extLst>
          </p:cNvPr>
          <p:cNvSpPr txBox="1">
            <a:spLocks/>
          </p:cNvSpPr>
          <p:nvPr/>
        </p:nvSpPr>
        <p:spPr>
          <a:xfrm>
            <a:off x="5043684" y="4552702"/>
            <a:ext cx="1648090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Azure AI Search</a:t>
            </a:r>
          </a:p>
        </p:txBody>
      </p:sp>
      <p:sp>
        <p:nvSpPr>
          <p:cNvPr id="19" name="Arrow: Right 8">
            <a:extLst>
              <a:ext uri="{FF2B5EF4-FFF2-40B4-BE49-F238E27FC236}">
                <a16:creationId xmlns:a16="http://schemas.microsoft.com/office/drawing/2014/main" id="{355CD9E8-BC50-7C47-08F0-084CC6AB48C0}"/>
              </a:ext>
            </a:extLst>
          </p:cNvPr>
          <p:cNvSpPr/>
          <p:nvPr/>
        </p:nvSpPr>
        <p:spPr bwMode="auto">
          <a:xfrm>
            <a:off x="4219884" y="5125098"/>
            <a:ext cx="976595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0C28EA7-2244-55C5-4792-9A7757C26900}"/>
              </a:ext>
            </a:extLst>
          </p:cNvPr>
          <p:cNvGrpSpPr/>
          <p:nvPr/>
        </p:nvGrpSpPr>
        <p:grpSpPr>
          <a:xfrm>
            <a:off x="4174227" y="4041315"/>
            <a:ext cx="1065570" cy="1944923"/>
            <a:chOff x="4174227" y="4041315"/>
            <a:chExt cx="1065570" cy="194492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CE13D-6524-2AD6-DC9F-B3E3E5F0218D}"/>
                </a:ext>
              </a:extLst>
            </p:cNvPr>
            <p:cNvSpPr txBox="1"/>
            <p:nvPr/>
          </p:nvSpPr>
          <p:spPr>
            <a:xfrm>
              <a:off x="4174227" y="4041315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[[0.0014615238, -0.015594152, -0.0072768144, -0.012787478,…]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F92D18-821C-6D77-263B-AA32E0DB981E}"/>
                </a:ext>
              </a:extLst>
            </p:cNvPr>
            <p:cNvSpPr txBox="1"/>
            <p:nvPr/>
          </p:nvSpPr>
          <p:spPr>
            <a:xfrm>
              <a:off x="4217545" y="5401463"/>
              <a:ext cx="102225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[[0.0021338, -0.01123152, -0.0238144, -0.0123478,…]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</p:grp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CE418F7-0781-9D77-B067-952A33E8B999}"/>
              </a:ext>
            </a:extLst>
          </p:cNvPr>
          <p:cNvSpPr txBox="1">
            <a:spLocks/>
          </p:cNvSpPr>
          <p:nvPr/>
        </p:nvSpPr>
        <p:spPr>
          <a:xfrm>
            <a:off x="7681707" y="4610180"/>
            <a:ext cx="1648090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OpenAI</a:t>
            </a:r>
          </a:p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gpt-4o</a:t>
            </a:r>
            <a:endParaRPr lang="en-US" sz="2000" dirty="0">
              <a:cs typeface="Arial"/>
            </a:endParaRPr>
          </a:p>
        </p:txBody>
      </p:sp>
      <p:sp>
        <p:nvSpPr>
          <p:cNvPr id="23" name="Arrow: Right 10">
            <a:extLst>
              <a:ext uri="{FF2B5EF4-FFF2-40B4-BE49-F238E27FC236}">
                <a16:creationId xmlns:a16="http://schemas.microsoft.com/office/drawing/2014/main" id="{A27E661F-74C0-A532-416B-D52964FF5B4E}"/>
              </a:ext>
            </a:extLst>
          </p:cNvPr>
          <p:cNvSpPr/>
          <p:nvPr/>
        </p:nvSpPr>
        <p:spPr bwMode="auto">
          <a:xfrm>
            <a:off x="6604676" y="3904275"/>
            <a:ext cx="1090457" cy="2933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3B361F-10A1-EAE1-556B-04E4AEF8AB77}"/>
              </a:ext>
            </a:extLst>
          </p:cNvPr>
          <p:cNvGrpSpPr/>
          <p:nvPr/>
        </p:nvGrpSpPr>
        <p:grpSpPr>
          <a:xfrm>
            <a:off x="6607768" y="2902338"/>
            <a:ext cx="1128878" cy="561470"/>
            <a:chOff x="6607768" y="2902338"/>
            <a:chExt cx="1128878" cy="56147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AF000AD-70A7-3408-0B23-871B84B844A8}"/>
                </a:ext>
              </a:extLst>
            </p:cNvPr>
            <p:cNvSpPr txBox="1"/>
            <p:nvPr/>
          </p:nvSpPr>
          <p:spPr>
            <a:xfrm>
              <a:off x="6607768" y="3248365"/>
              <a:ext cx="1128878" cy="2154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“Is there any…”</a:t>
              </a:r>
              <a:endParaRPr lang="en-US" sz="800" dirty="0">
                <a:solidFill>
                  <a:schemeClr val="tx1"/>
                </a:solidFill>
                <a:ea typeface="+mn-lt"/>
                <a:cs typeface="+mn-lt"/>
              </a:endParaRPr>
            </a:p>
          </p:txBody>
        </p:sp>
        <p:sp>
          <p:nvSpPr>
            <p:cNvPr id="25" name="Arrow: Right 10">
              <a:extLst>
                <a:ext uri="{FF2B5EF4-FFF2-40B4-BE49-F238E27FC236}">
                  <a16:creationId xmlns:a16="http://schemas.microsoft.com/office/drawing/2014/main" id="{55A958E7-38C0-E410-0D9C-1F5F62511C3F}"/>
                </a:ext>
              </a:extLst>
            </p:cNvPr>
            <p:cNvSpPr/>
            <p:nvPr/>
          </p:nvSpPr>
          <p:spPr bwMode="auto">
            <a:xfrm>
              <a:off x="6617977" y="2902338"/>
              <a:ext cx="1090457" cy="2933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97F68E5-A312-F12E-012F-F7C9A1059BF2}"/>
              </a:ext>
            </a:extLst>
          </p:cNvPr>
          <p:cNvSpPr txBox="1">
            <a:spLocks/>
          </p:cNvSpPr>
          <p:nvPr/>
        </p:nvSpPr>
        <p:spPr>
          <a:xfrm>
            <a:off x="2994981" y="4206263"/>
            <a:ext cx="1380273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400" dirty="0">
                <a:latin typeface="+mj-lt"/>
                <a:cs typeface="Segoe UI Semilight"/>
              </a:rPr>
              <a:t>OpenAI</a:t>
            </a:r>
          </a:p>
          <a:p>
            <a:pPr marL="0" indent="0" algn="ctr" defTabSz="1865484">
              <a:buNone/>
              <a:defRPr/>
            </a:pPr>
            <a:r>
              <a:rPr lang="en-US" sz="1400" dirty="0">
                <a:latin typeface="+mj-lt"/>
                <a:cs typeface="Segoe UI Semilight"/>
              </a:rPr>
              <a:t>text embedding</a:t>
            </a:r>
            <a:endParaRPr lang="en-US" sz="1400" dirty="0">
              <a:cs typeface="Arial"/>
            </a:endParaRPr>
          </a:p>
        </p:txBody>
      </p:sp>
      <p:sp>
        <p:nvSpPr>
          <p:cNvPr id="17" name="Arrow: Right 8">
            <a:extLst>
              <a:ext uri="{FF2B5EF4-FFF2-40B4-BE49-F238E27FC236}">
                <a16:creationId xmlns:a16="http://schemas.microsoft.com/office/drawing/2014/main" id="{819B1523-6B2F-F802-4867-C27392C9553D}"/>
              </a:ext>
            </a:extLst>
          </p:cNvPr>
          <p:cNvSpPr/>
          <p:nvPr/>
        </p:nvSpPr>
        <p:spPr bwMode="auto">
          <a:xfrm>
            <a:off x="2100002" y="3888834"/>
            <a:ext cx="1056614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1E0739-4839-D355-1593-8F40CC8DBB53}"/>
              </a:ext>
            </a:extLst>
          </p:cNvPr>
          <p:cNvSpPr txBox="1"/>
          <p:nvPr/>
        </p:nvSpPr>
        <p:spPr>
          <a:xfrm>
            <a:off x="2047808" y="4174403"/>
            <a:ext cx="1105071" cy="22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“Is there any…”</a:t>
            </a:r>
            <a:endParaRPr lang="en-US" sz="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62CEAD-07B1-B00A-30B6-5FA208BDF7F9}"/>
              </a:ext>
            </a:extLst>
          </p:cNvPr>
          <p:cNvSpPr txBox="1">
            <a:spLocks/>
          </p:cNvSpPr>
          <p:nvPr/>
        </p:nvSpPr>
        <p:spPr>
          <a:xfrm>
            <a:off x="2946628" y="5916701"/>
            <a:ext cx="1428486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400" dirty="0">
                <a:latin typeface="+mj-lt"/>
                <a:cs typeface="Segoe UI Semilight"/>
              </a:rPr>
              <a:t>AI vision API</a:t>
            </a:r>
          </a:p>
          <a:p>
            <a:pPr marL="0" indent="0" algn="ctr" defTabSz="1865484">
              <a:buNone/>
              <a:defRPr/>
            </a:pPr>
            <a:r>
              <a:rPr lang="en-US" sz="1400" dirty="0">
                <a:latin typeface="+mj-lt"/>
                <a:cs typeface="Segoe UI Semilight"/>
              </a:rPr>
              <a:t>/vectorizeText</a:t>
            </a:r>
            <a:endParaRPr lang="en-US" sz="1400" dirty="0">
              <a:cs typeface="Arial"/>
            </a:endParaRPr>
          </a:p>
        </p:txBody>
      </p:sp>
      <p:sp>
        <p:nvSpPr>
          <p:cNvPr id="37" name="Arrow: Right 8">
            <a:extLst>
              <a:ext uri="{FF2B5EF4-FFF2-40B4-BE49-F238E27FC236}">
                <a16:creationId xmlns:a16="http://schemas.microsoft.com/office/drawing/2014/main" id="{89980BF9-88F7-1B44-DE95-165528064460}"/>
              </a:ext>
            </a:extLst>
          </p:cNvPr>
          <p:cNvSpPr/>
          <p:nvPr/>
        </p:nvSpPr>
        <p:spPr bwMode="auto">
          <a:xfrm>
            <a:off x="2096265" y="5171744"/>
            <a:ext cx="1056614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9FB6E8-186D-5E56-06D8-B546D5BEA49F}"/>
              </a:ext>
            </a:extLst>
          </p:cNvPr>
          <p:cNvSpPr txBox="1"/>
          <p:nvPr/>
        </p:nvSpPr>
        <p:spPr>
          <a:xfrm>
            <a:off x="2044071" y="5457313"/>
            <a:ext cx="1105071" cy="2226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“Is there any…”</a:t>
            </a:r>
            <a:endParaRPr lang="en-US" sz="8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E63455-F2DE-1844-BCF5-4F625E0FE0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20752" y="3153050"/>
            <a:ext cx="1276979" cy="127697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630C58A-101E-ED61-534D-AB0890978D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49163" y="3538126"/>
            <a:ext cx="623417" cy="623417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BB4FFDD5-C7D2-0605-8128-6E10EE2B2E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320781" y="5157734"/>
            <a:ext cx="684866" cy="684866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A76A2CEB-4464-9EE2-3575-F8CD8733D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98398" y="3505162"/>
            <a:ext cx="1060502" cy="106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736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AFF3-CF96-92F0-42A7-76F7E645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732E8199-71B2-A061-C900-2F61E9957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2378" cy="553998"/>
          </a:xfrm>
        </p:spPr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Data ingestion for textual PDFs</a:t>
            </a: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AC3628F4-9420-623F-D3F8-4F8CB5F2D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6145" y="3707940"/>
            <a:ext cx="1710684" cy="2471772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latin typeface="+mj-lt"/>
                <a:cs typeface="Segoe UI" pitchFamily="34" charset="0"/>
              </a:rPr>
              <a:t>Upload documents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FFFFF"/>
              </a:solidFill>
              <a:latin typeface="+mj-lt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cs typeface="Segoe UI" pitchFamily="34" charset="0"/>
              </a:rPr>
              <a:t>An online version of each document is necessary for clickable citations.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26873DD-7106-FA20-A9EC-4BA9A025FA62}"/>
              </a:ext>
            </a:extLst>
          </p:cNvPr>
          <p:cNvGrpSpPr/>
          <p:nvPr/>
        </p:nvGrpSpPr>
        <p:grpSpPr>
          <a:xfrm>
            <a:off x="2517004" y="1967303"/>
            <a:ext cx="2577510" cy="4212421"/>
            <a:chOff x="2517004" y="1967303"/>
            <a:chExt cx="2577510" cy="4212421"/>
          </a:xfrm>
        </p:grpSpPr>
        <p:sp>
          <p:nvSpPr>
            <p:cNvPr id="43" name="Rounded Rectangle 1">
              <a:extLst>
                <a:ext uri="{FF2B5EF4-FFF2-40B4-BE49-F238E27FC236}">
                  <a16:creationId xmlns:a16="http://schemas.microsoft.com/office/drawing/2014/main" id="{55A5A51A-63CD-4396-7003-45EA689E4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162673" y="3707940"/>
              <a:ext cx="1841405" cy="2471784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+mj-lt"/>
                  <a:cs typeface="Segoe UI" pitchFamily="34" charset="0"/>
                </a:rPr>
                <a:t>Extract data from documents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Supports PDF, HTML, docx, pptx, xlsx, images, plus can OCR when needed.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egoe UI" panose="020B0502040204020203" pitchFamily="34" charset="0"/>
                <a:buChar char="+"/>
              </a:pPr>
              <a:endParaRPr lang="en-US" sz="1200">
                <a:solidFill>
                  <a:srgbClr val="FFFFFF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Local parsers also available for PDF, HTML, JSON, txt.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6CAB400-0BC2-CB18-AD39-1082CEC3A8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700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F7A6196-1733-A44C-EAFE-149D8A782B4C}"/>
                </a:ext>
              </a:extLst>
            </p:cNvPr>
            <p:cNvGrpSpPr/>
            <p:nvPr/>
          </p:nvGrpSpPr>
          <p:grpSpPr>
            <a:xfrm>
              <a:off x="3162673" y="1967303"/>
              <a:ext cx="1931841" cy="1644899"/>
              <a:chOff x="10069076" y="8622032"/>
              <a:chExt cx="4328219" cy="3554488"/>
            </a:xfrm>
          </p:grpSpPr>
          <p:pic>
            <p:nvPicPr>
              <p:cNvPr id="3" name="Graphic 19">
                <a:extLst>
                  <a:ext uri="{FF2B5EF4-FFF2-40B4-BE49-F238E27FC236}">
                    <a16:creationId xmlns:a16="http://schemas.microsoft.com/office/drawing/2014/main" id="{6D890D09-00D7-1ED1-9D2E-C60D1381D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143252" y="8622032"/>
                <a:ext cx="1909036" cy="1908810"/>
              </a:xfrm>
              <a:prstGeom prst="rect">
                <a:avLst/>
              </a:prstGeom>
            </p:spPr>
          </p:pic>
          <p:sp>
            <p:nvSpPr>
              <p:cNvPr id="4" name="Text Placeholder 5">
                <a:extLst>
                  <a:ext uri="{FF2B5EF4-FFF2-40B4-BE49-F238E27FC236}">
                    <a16:creationId xmlns:a16="http://schemas.microsoft.com/office/drawing/2014/main" id="{0F02B04F-B44C-7671-1451-F22B7DB35B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69076" y="10737724"/>
                <a:ext cx="4328219" cy="143879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1865484">
                  <a:defRPr/>
                </a:pPr>
                <a:r>
                  <a:rPr lang="en-US" sz="1800">
                    <a:cs typeface="Segoe UI Semilight"/>
                  </a:rPr>
                  <a:t>Azure Document</a:t>
                </a:r>
                <a:endParaRPr lang="en-US" sz="1800">
                  <a:cs typeface="Arial"/>
                </a:endParaRPr>
              </a:p>
              <a:p>
                <a:pPr algn="ctr" defTabSz="1865484">
                  <a:defRPr/>
                </a:pPr>
                <a:r>
                  <a:rPr lang="en-US" sz="1800">
                    <a:cs typeface="Segoe UI Semilight"/>
                  </a:rPr>
                  <a:t>Intelligence</a:t>
                </a:r>
                <a:endParaRPr lang="en-US" sz="1800">
                  <a:cs typeface="Arial"/>
                </a:endParaRP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8ECBF3-5670-D1A9-11B4-138FD0058120}"/>
              </a:ext>
            </a:extLst>
          </p:cNvPr>
          <p:cNvGrpSpPr/>
          <p:nvPr/>
        </p:nvGrpSpPr>
        <p:grpSpPr>
          <a:xfrm>
            <a:off x="906145" y="1964593"/>
            <a:ext cx="1610859" cy="1345829"/>
            <a:chOff x="6130760" y="8572681"/>
            <a:chExt cx="3609070" cy="2908223"/>
          </a:xfrm>
        </p:grpSpPr>
        <p:pic>
          <p:nvPicPr>
            <p:cNvPr id="6" name="Graphic 16">
              <a:extLst>
                <a:ext uri="{FF2B5EF4-FFF2-40B4-BE49-F238E27FC236}">
                  <a16:creationId xmlns:a16="http://schemas.microsoft.com/office/drawing/2014/main" id="{0006FA56-3A41-A933-EC10-CC7298921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706483" y="8572681"/>
              <a:ext cx="2253706" cy="2253433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03E95036-06BB-457F-EB61-4FC45FFB1FEF}"/>
                </a:ext>
              </a:extLst>
            </p:cNvPr>
            <p:cNvSpPr txBox="1">
              <a:spLocks/>
            </p:cNvSpPr>
            <p:nvPr/>
          </p:nvSpPr>
          <p:spPr>
            <a:xfrm>
              <a:off x="6130760" y="10758678"/>
              <a:ext cx="36090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Azure Blob Storage</a:t>
              </a:r>
              <a:endParaRPr lang="en-US" sz="1800">
                <a:cs typeface="Arial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F2E013-D4E1-11E3-6637-41755E024103}"/>
              </a:ext>
            </a:extLst>
          </p:cNvPr>
          <p:cNvGrpSpPr/>
          <p:nvPr/>
        </p:nvGrpSpPr>
        <p:grpSpPr>
          <a:xfrm>
            <a:off x="4860154" y="1846177"/>
            <a:ext cx="2251651" cy="4333535"/>
            <a:chOff x="4860154" y="1846177"/>
            <a:chExt cx="2251651" cy="4333535"/>
          </a:xfrm>
        </p:grpSpPr>
        <p:sp>
          <p:nvSpPr>
            <p:cNvPr id="44" name="Rounded Rectangle 1">
              <a:extLst>
                <a:ext uri="{FF2B5EF4-FFF2-40B4-BE49-F238E27FC236}">
                  <a16:creationId xmlns:a16="http://schemas.microsoft.com/office/drawing/2014/main" id="{C804D57D-DE27-6387-71BB-FAD07967C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465885" y="3707940"/>
              <a:ext cx="1645920" cy="247177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+mj-lt"/>
                  <a:cs typeface="Segoe UI" pitchFamily="34" charset="0"/>
                </a:rPr>
                <a:t>Split data into chunks</a:t>
              </a:r>
              <a:br>
                <a:rPr lang="en-US" sz="1400">
                  <a:solidFill>
                    <a:srgbClr val="FFFFFF"/>
                  </a:solidFill>
                  <a:latin typeface="+mj-lt"/>
                  <a:cs typeface="Segoe UI" pitchFamily="34" charset="0"/>
                </a:rPr>
              </a:br>
              <a:endParaRPr lang="en-US" sz="1400">
                <a:solidFill>
                  <a:srgbClr val="FFFFFF"/>
                </a:solidFill>
                <a:latin typeface="+mj-lt"/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Split text</a:t>
              </a:r>
              <a:br>
                <a:rPr lang="en-US" sz="1200">
                  <a:solidFill>
                    <a:srgbClr val="FFFFFF"/>
                  </a:solidFill>
                  <a:cs typeface="Segoe UI" pitchFamily="34" charset="0"/>
                </a:rPr>
              </a:b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based on sentence boundaries and token lengths.</a:t>
              </a: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200">
                <a:solidFill>
                  <a:srgbClr val="FFFFFF"/>
                </a:solidFill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err="1">
                  <a:solidFill>
                    <a:srgbClr val="FFFFFF"/>
                  </a:solidFill>
                  <a:cs typeface="Segoe UI" pitchFamily="34" charset="0"/>
                </a:rPr>
                <a:t>Langchain</a:t>
              </a: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 splitters could also be used here.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9436561-A1BA-A6B6-BD8C-CBE0AE24F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015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Picture 2" descr="Python Software Foundation">
              <a:extLst>
                <a:ext uri="{FF2B5EF4-FFF2-40B4-BE49-F238E27FC236}">
                  <a16:creationId xmlns:a16="http://schemas.microsoft.com/office/drawing/2014/main" id="{6E847F30-4D60-8D37-16F7-4A9DFFCB8F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8" b="14583"/>
            <a:stretch/>
          </p:blipFill>
          <p:spPr bwMode="auto">
            <a:xfrm>
              <a:off x="5620213" y="1846177"/>
              <a:ext cx="1142192" cy="11372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3A0CFE0C-E322-EBAB-CF6A-2BEB8107FA8A}"/>
                </a:ext>
              </a:extLst>
            </p:cNvPr>
            <p:cNvSpPr txBox="1">
              <a:spLocks/>
            </p:cNvSpPr>
            <p:nvPr/>
          </p:nvSpPr>
          <p:spPr>
            <a:xfrm>
              <a:off x="5769412" y="3143312"/>
              <a:ext cx="978853" cy="36356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865484">
                <a:defRPr/>
              </a:pPr>
              <a:r>
                <a:rPr lang="en-US" sz="1800">
                  <a:cs typeface="Segoe UI Semilight"/>
                </a:rPr>
                <a:t>Python</a:t>
              </a:r>
              <a:endParaRPr lang="en-US" sz="1800">
                <a:cs typeface="Arial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B6EFF7-80F4-13DE-A83F-D5BD9FF455CA}"/>
              </a:ext>
            </a:extLst>
          </p:cNvPr>
          <p:cNvGrpSpPr/>
          <p:nvPr/>
        </p:nvGrpSpPr>
        <p:grpSpPr>
          <a:xfrm>
            <a:off x="7203304" y="1967302"/>
            <a:ext cx="2204962" cy="4111951"/>
            <a:chOff x="7203304" y="1967302"/>
            <a:chExt cx="2204962" cy="4111951"/>
          </a:xfrm>
        </p:grpSpPr>
        <p:sp>
          <p:nvSpPr>
            <p:cNvPr id="45" name="Rounded Rectangle 1">
              <a:extLst>
                <a:ext uri="{FF2B5EF4-FFF2-40B4-BE49-F238E27FC236}">
                  <a16:creationId xmlns:a16="http://schemas.microsoft.com/office/drawing/2014/main" id="{622F3747-EA53-C699-41A2-C2FE7FDD3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762346" y="3683521"/>
              <a:ext cx="1645920" cy="239573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+mj-lt"/>
                  <a:cs typeface="Segoe UI" pitchFamily="34" charset="0"/>
                </a:rPr>
                <a:t>Vectorize chunks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+mj-lt"/>
                <a:cs typeface="Segoe UI" pitchFamily="34" charset="0"/>
              </a:endParaRPr>
            </a:p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Compute embeddings using </a:t>
              </a:r>
              <a:r>
                <a:rPr lang="en-US" sz="1200" err="1">
                  <a:solidFill>
                    <a:srgbClr val="FFFFFF"/>
                  </a:solidFill>
                  <a:cs typeface="Segoe UI" pitchFamily="34" charset="0"/>
                </a:rPr>
                <a:t>OpenAI</a:t>
              </a: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 embedding model of your choosing.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0D7D336-8CED-CA37-406A-975F192340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304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3CD44CF-06E1-3D6A-904B-46C78796D968}"/>
                </a:ext>
              </a:extLst>
            </p:cNvPr>
            <p:cNvGrpSpPr/>
            <p:nvPr/>
          </p:nvGrpSpPr>
          <p:grpSpPr>
            <a:xfrm>
              <a:off x="7957690" y="1967302"/>
              <a:ext cx="1142192" cy="1574002"/>
              <a:chOff x="6990717" y="1834825"/>
              <a:chExt cx="1267008" cy="1746004"/>
            </a:xfrm>
          </p:grpSpPr>
          <p:pic>
            <p:nvPicPr>
              <p:cNvPr id="11" name="Graphic 24">
                <a:extLst>
                  <a:ext uri="{FF2B5EF4-FFF2-40B4-BE49-F238E27FC236}">
                    <a16:creationId xmlns:a16="http://schemas.microsoft.com/office/drawing/2014/main" id="{C3F81C4A-261E-5CE4-1F33-0DE7ADD4E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139535" y="1834825"/>
                <a:ext cx="904646" cy="947266"/>
              </a:xfrm>
              <a:prstGeom prst="rect">
                <a:avLst/>
              </a:prstGeom>
            </p:spPr>
          </p:pic>
          <p:sp>
            <p:nvSpPr>
              <p:cNvPr id="12" name="Text Placeholder 5">
                <a:extLst>
                  <a:ext uri="{FF2B5EF4-FFF2-40B4-BE49-F238E27FC236}">
                    <a16:creationId xmlns:a16="http://schemas.microsoft.com/office/drawing/2014/main" id="{953628C8-1131-6680-D408-DBB60861C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90717" y="2874074"/>
                <a:ext cx="1267008" cy="706755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 defTabSz="1865484">
                  <a:buNone/>
                  <a:defRPr/>
                </a:pPr>
                <a:r>
                  <a:rPr lang="en-US" sz="1800">
                    <a:cs typeface="Segoe UI Semilight"/>
                  </a:rPr>
                  <a:t>Azure OpenAI</a:t>
                </a:r>
                <a:endParaRPr lang="en-US" sz="1800">
                  <a:cs typeface="Arial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1098D6-F64F-A691-AAD5-6C3E222F7857}"/>
              </a:ext>
            </a:extLst>
          </p:cNvPr>
          <p:cNvGrpSpPr/>
          <p:nvPr/>
        </p:nvGrpSpPr>
        <p:grpSpPr>
          <a:xfrm>
            <a:off x="9397593" y="1882718"/>
            <a:ext cx="2307134" cy="4195448"/>
            <a:chOff x="9397593" y="1882718"/>
            <a:chExt cx="2307134" cy="4195448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C863F4F-4197-C363-9679-9A379F6BBFC8}"/>
                </a:ext>
              </a:extLst>
            </p:cNvPr>
            <p:cNvGrpSpPr/>
            <p:nvPr/>
          </p:nvGrpSpPr>
          <p:grpSpPr>
            <a:xfrm>
              <a:off x="10281810" y="1882718"/>
              <a:ext cx="1052501" cy="1052501"/>
              <a:chOff x="7796965" y="1731015"/>
              <a:chExt cx="758014" cy="758014"/>
            </a:xfrm>
          </p:grpSpPr>
          <p:sp>
            <p:nvSpPr>
              <p:cNvPr id="40" name="Rectangle: Rounded Corners 25">
                <a:extLst>
                  <a:ext uri="{FF2B5EF4-FFF2-40B4-BE49-F238E27FC236}">
                    <a16:creationId xmlns:a16="http://schemas.microsoft.com/office/drawing/2014/main" id="{006BFF0B-6CCF-4FB4-4C39-C1C3B7375F13}"/>
                  </a:ext>
                </a:extLst>
              </p:cNvPr>
              <p:cNvSpPr/>
              <p:nvPr/>
            </p:nvSpPr>
            <p:spPr>
              <a:xfrm>
                <a:off x="7796965" y="1731015"/>
                <a:ext cx="758014" cy="758014"/>
              </a:xfrm>
              <a:prstGeom prst="round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Graphic 437806336">
                <a:extLst>
                  <a:ext uri="{FF2B5EF4-FFF2-40B4-BE49-F238E27FC236}">
                    <a16:creationId xmlns:a16="http://schemas.microsoft.com/office/drawing/2014/main" id="{6D873AE0-192A-8C8A-131D-ECB41EDD8C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856249" y="1789982"/>
                <a:ext cx="639445" cy="640080"/>
              </a:xfrm>
              <a:prstGeom prst="rect">
                <a:avLst/>
              </a:prstGeom>
            </p:spPr>
          </p:pic>
        </p:grpSp>
        <p:sp>
          <p:nvSpPr>
            <p:cNvPr id="46" name="Rounded Rectangle 1">
              <a:extLst>
                <a:ext uri="{FF2B5EF4-FFF2-40B4-BE49-F238E27FC236}">
                  <a16:creationId xmlns:a16="http://schemas.microsoft.com/office/drawing/2014/main" id="{F7621652-6242-1EDD-A2F0-6554A5B40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8807" y="3682434"/>
              <a:ext cx="1645920" cy="2395732"/>
            </a:xfrm>
            <a:prstGeom prst="roundRect">
              <a:avLst>
                <a:gd name="adj" fmla="val 2509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FFFFFF"/>
                  </a:solidFill>
                  <a:latin typeface="+mj-lt"/>
                  <a:cs typeface="Segoe UI" pitchFamily="34" charset="0"/>
                </a:rPr>
                <a:t>Indexing</a:t>
              </a:r>
            </a:p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srgbClr val="FFFFFF"/>
                </a:solidFill>
                <a:latin typeface="+mj-lt"/>
                <a:cs typeface="Segoe UI" pitchFamily="34" charset="0"/>
              </a:endParaRP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Document index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Chunk index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r>
                <a:rPr lang="en-US" sz="1200">
                  <a:solidFill>
                    <a:srgbClr val="FFFFFF"/>
                  </a:solidFill>
                  <a:cs typeface="Segoe UI" pitchFamily="34" charset="0"/>
                </a:rPr>
                <a:t>Both</a:t>
              </a:r>
            </a:p>
            <a:p>
              <a:pPr marL="174625" indent="-174625" defTabSz="932472" fontAlgn="base">
                <a:spcBef>
                  <a:spcPct val="0"/>
                </a:spcBef>
                <a:spcAft>
                  <a:spcPct val="0"/>
                </a:spcAft>
                <a:buFont typeface="Segoe UI" panose="020B0502040204020203" pitchFamily="34" charset="0"/>
                <a:buChar char="+"/>
              </a:pPr>
              <a:endParaRPr lang="en-US" sz="1200">
                <a:solidFill>
                  <a:srgbClr val="FFFFFF"/>
                </a:solidFill>
                <a:cs typeface="Segoe UI" pitchFamily="34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5282246-AB34-BD27-39F0-141D952B44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97593" y="2704577"/>
              <a:ext cx="514368" cy="3"/>
            </a:xfrm>
            <a:prstGeom prst="straightConnector1">
              <a:avLst/>
            </a:prstGeom>
            <a:ln w="28575" cap="rnd">
              <a:solidFill>
                <a:srgbClr val="2454C3"/>
              </a:solidFill>
              <a:headEnd type="none" w="lg" len="med"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 Placeholder 5">
              <a:extLst>
                <a:ext uri="{FF2B5EF4-FFF2-40B4-BE49-F238E27FC236}">
                  <a16:creationId xmlns:a16="http://schemas.microsoft.com/office/drawing/2014/main" id="{F96C4F9B-D705-2575-E5DE-777C1C5F919D}"/>
                </a:ext>
              </a:extLst>
            </p:cNvPr>
            <p:cNvSpPr txBox="1">
              <a:spLocks/>
            </p:cNvSpPr>
            <p:nvPr/>
          </p:nvSpPr>
          <p:spPr>
            <a:xfrm>
              <a:off x="10202167" y="2961713"/>
              <a:ext cx="1142192" cy="63713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Azure</a:t>
              </a:r>
            </a:p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AI Search</a:t>
              </a:r>
              <a:endParaRPr lang="en-US" sz="1800">
                <a:cs typeface="Arial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277CC11-D452-DBA0-7DEC-7B8BAD705AEF}"/>
              </a:ext>
            </a:extLst>
          </p:cNvPr>
          <p:cNvSpPr txBox="1"/>
          <p:nvPr/>
        </p:nvSpPr>
        <p:spPr>
          <a:xfrm>
            <a:off x="838199" y="1254935"/>
            <a:ext cx="11013489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>
                <a:sym typeface="Wingdings" panose="05000000000000000000" pitchFamily="2" charset="2"/>
              </a:rPr>
              <a:t>This is a typical ingestion process that can be highly customized to meet the domain needs:</a:t>
            </a:r>
          </a:p>
        </p:txBody>
      </p:sp>
    </p:spTree>
    <p:extLst>
      <p:ext uri="{BB962C8B-B14F-4D97-AF65-F5344CB8AC3E}">
        <p14:creationId xmlns:p14="http://schemas.microsoft.com/office/powerpoint/2010/main" val="2041654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16428-B13A-3FFF-4B2C-CD2047203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">
            <a:extLst>
              <a:ext uri="{FF2B5EF4-FFF2-40B4-BE49-F238E27FC236}">
                <a16:creationId xmlns:a16="http://schemas.microsoft.com/office/drawing/2014/main" id="{1F50CEB8-AE89-1C7F-5004-97AF400DE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852378" cy="553998"/>
          </a:xfrm>
        </p:spPr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Data ingestion for visual PDFs </a:t>
            </a:r>
          </a:p>
        </p:txBody>
      </p:sp>
      <p:sp>
        <p:nvSpPr>
          <p:cNvPr id="42" name="Rounded Rectangle 1">
            <a:extLst>
              <a:ext uri="{FF2B5EF4-FFF2-40B4-BE49-F238E27FC236}">
                <a16:creationId xmlns:a16="http://schemas.microsoft.com/office/drawing/2014/main" id="{44B5AD87-A740-3137-166B-A4DA33550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38544" y="3846109"/>
            <a:ext cx="1710684" cy="2269296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Upload images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FFFFF"/>
              </a:solidFill>
              <a:latin typeface="+mj-lt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FFFFFF"/>
                </a:solidFill>
                <a:cs typeface="Segoe UI" pitchFamily="34" charset="0"/>
              </a:rPr>
              <a:t>Necessary for rendering citations in the app UI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58E246-B803-999A-01E1-339890B20BF4}"/>
              </a:ext>
            </a:extLst>
          </p:cNvPr>
          <p:cNvGrpSpPr/>
          <p:nvPr/>
        </p:nvGrpSpPr>
        <p:grpSpPr>
          <a:xfrm>
            <a:off x="3838544" y="1900286"/>
            <a:ext cx="1610859" cy="1345829"/>
            <a:chOff x="6130760" y="8572681"/>
            <a:chExt cx="3609070" cy="2908223"/>
          </a:xfrm>
        </p:grpSpPr>
        <p:pic>
          <p:nvPicPr>
            <p:cNvPr id="6" name="Graphic 16">
              <a:extLst>
                <a:ext uri="{FF2B5EF4-FFF2-40B4-BE49-F238E27FC236}">
                  <a16:creationId xmlns:a16="http://schemas.microsoft.com/office/drawing/2014/main" id="{D5673F8B-3F1F-63BD-6385-B6BCBF629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706483" y="8572681"/>
              <a:ext cx="2253706" cy="2253433"/>
            </a:xfrm>
            <a:prstGeom prst="rect">
              <a:avLst/>
            </a:prstGeom>
          </p:spPr>
        </p:pic>
        <p:sp>
          <p:nvSpPr>
            <p:cNvPr id="7" name="Text Placeholder 5">
              <a:extLst>
                <a:ext uri="{FF2B5EF4-FFF2-40B4-BE49-F238E27FC236}">
                  <a16:creationId xmlns:a16="http://schemas.microsoft.com/office/drawing/2014/main" id="{ED3CA9E9-0495-A9DA-552E-36D360EB80FF}"/>
                </a:ext>
              </a:extLst>
            </p:cNvPr>
            <p:cNvSpPr txBox="1">
              <a:spLocks/>
            </p:cNvSpPr>
            <p:nvPr/>
          </p:nvSpPr>
          <p:spPr>
            <a:xfrm>
              <a:off x="6130760" y="10758678"/>
              <a:ext cx="3609070" cy="722226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1800">
                  <a:cs typeface="Segoe UI Semilight"/>
                </a:rPr>
                <a:t>Azure Blob Storage</a:t>
              </a:r>
              <a:endParaRPr lang="en-US" sz="1800">
                <a:cs typeface="Arial"/>
              </a:endParaRPr>
            </a:p>
          </p:txBody>
        </p:sp>
      </p:grpSp>
      <p:sp>
        <p:nvSpPr>
          <p:cNvPr id="44" name="Rounded Rectangle 1">
            <a:extLst>
              <a:ext uri="{FF2B5EF4-FFF2-40B4-BE49-F238E27FC236}">
                <a16:creationId xmlns:a16="http://schemas.microsoft.com/office/drawing/2014/main" id="{AE02D959-4DE1-B916-ECE4-ED54BFE20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7332" y="3846091"/>
            <a:ext cx="2190612" cy="2285436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Split PDFs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into pages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+mj-lt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&amp;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  <a:latin typeface="+mj-lt"/>
              <a:cs typeface="Segoe UI" pitchFamily="34" charset="0"/>
            </a:endParaRP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Generate image of each page</a:t>
            </a:r>
          </a:p>
        </p:txBody>
      </p:sp>
      <p:pic>
        <p:nvPicPr>
          <p:cNvPr id="8" name="Picture 2" descr="Python Software Foundation">
            <a:extLst>
              <a:ext uri="{FF2B5EF4-FFF2-40B4-BE49-F238E27FC236}">
                <a16:creationId xmlns:a16="http://schemas.microsoft.com/office/drawing/2014/main" id="{8C908ACA-A06C-995A-5228-026ADF12BB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1203592" y="1895272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3E993D49-EC27-C303-0936-675824F76146}"/>
              </a:ext>
            </a:extLst>
          </p:cNvPr>
          <p:cNvSpPr txBox="1">
            <a:spLocks/>
          </p:cNvSpPr>
          <p:nvPr/>
        </p:nvSpPr>
        <p:spPr>
          <a:xfrm>
            <a:off x="1352791" y="3192407"/>
            <a:ext cx="978853" cy="363563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865484">
              <a:defRPr/>
            </a:pPr>
            <a:r>
              <a:rPr lang="en-US" sz="1800">
                <a:cs typeface="Segoe UI Semilight"/>
              </a:rPr>
              <a:t>Python</a:t>
            </a:r>
            <a:endParaRPr lang="en-US" sz="1800">
              <a:cs typeface="Arial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183FE71-E51F-1778-5060-14A8454CBCA3}"/>
              </a:ext>
            </a:extLst>
          </p:cNvPr>
          <p:cNvGrpSpPr/>
          <p:nvPr/>
        </p:nvGrpSpPr>
        <p:grpSpPr>
          <a:xfrm>
            <a:off x="9749798" y="1957216"/>
            <a:ext cx="1052501" cy="1052501"/>
            <a:chOff x="7413809" y="1784669"/>
            <a:chExt cx="758014" cy="758014"/>
          </a:xfrm>
        </p:grpSpPr>
        <p:sp>
          <p:nvSpPr>
            <p:cNvPr id="40" name="Rectangle: Rounded Corners 25">
              <a:extLst>
                <a:ext uri="{FF2B5EF4-FFF2-40B4-BE49-F238E27FC236}">
                  <a16:creationId xmlns:a16="http://schemas.microsoft.com/office/drawing/2014/main" id="{B25225F9-D36A-A952-C9C0-420675F54F55}"/>
                </a:ext>
              </a:extLst>
            </p:cNvPr>
            <p:cNvSpPr/>
            <p:nvPr/>
          </p:nvSpPr>
          <p:spPr>
            <a:xfrm>
              <a:off x="7413809" y="1784669"/>
              <a:ext cx="758014" cy="758014"/>
            </a:xfrm>
            <a:prstGeom prst="round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1" name="Graphic 437806336">
              <a:extLst>
                <a:ext uri="{FF2B5EF4-FFF2-40B4-BE49-F238E27FC236}">
                  <a16:creationId xmlns:a16="http://schemas.microsoft.com/office/drawing/2014/main" id="{3E37C292-AF97-750C-1ECF-A2AFA70F6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11466" y="1837743"/>
              <a:ext cx="639445" cy="640080"/>
            </a:xfrm>
            <a:prstGeom prst="rect">
              <a:avLst/>
            </a:prstGeom>
          </p:spPr>
        </p:pic>
      </p:grpSp>
      <p:sp>
        <p:nvSpPr>
          <p:cNvPr id="46" name="Rounded Rectangle 1">
            <a:extLst>
              <a:ext uri="{FF2B5EF4-FFF2-40B4-BE49-F238E27FC236}">
                <a16:creationId xmlns:a16="http://schemas.microsoft.com/office/drawing/2014/main" id="{2BF09E44-25E8-629C-B3CE-606558F52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56695" y="3846091"/>
            <a:ext cx="2190613" cy="2269284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Index images</a:t>
            </a:r>
          </a:p>
          <a:p>
            <a:pPr marL="285750" indent="-285750" algn="ctr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sz="1400">
              <a:solidFill>
                <a:srgbClr val="FFFFFF"/>
              </a:solidFill>
              <a:latin typeface="+mj-lt"/>
              <a:cs typeface="Segoe UI" pitchFamily="34" charset="0"/>
            </a:endParaRPr>
          </a:p>
          <a:p>
            <a:pPr marL="171450" indent="-1714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cs typeface="Segoe UI" pitchFamily="34" charset="0"/>
              </a:rPr>
              <a:t>Store  embedding in imageEmbedding field</a:t>
            </a:r>
          </a:p>
          <a:p>
            <a:pPr marL="171450" indent="-1714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FFFFFF"/>
                </a:solidFill>
                <a:cs typeface="Segoe UI" pitchFamily="34" charset="0"/>
              </a:rPr>
              <a:t>Store image filename in sourcepage field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1200">
              <a:solidFill>
                <a:srgbClr val="FFFFFF"/>
              </a:solidFill>
              <a:cs typeface="Segoe UI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17423A9-0577-B75A-17AF-9D8FBB20C232}"/>
              </a:ext>
            </a:extLst>
          </p:cNvPr>
          <p:cNvCxnSpPr>
            <a:cxnSpLocks/>
          </p:cNvCxnSpPr>
          <p:nvPr/>
        </p:nvCxnSpPr>
        <p:spPr>
          <a:xfrm flipV="1">
            <a:off x="8642327" y="2628462"/>
            <a:ext cx="514368" cy="3"/>
          </a:xfrm>
          <a:prstGeom prst="straightConnector1">
            <a:avLst/>
          </a:prstGeom>
          <a:ln w="28575" cap="rnd">
            <a:solidFill>
              <a:srgbClr val="2454C3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42C77DC-0F05-C38D-14F2-9098663EE983}"/>
              </a:ext>
            </a:extLst>
          </p:cNvPr>
          <p:cNvSpPr txBox="1">
            <a:spLocks/>
          </p:cNvSpPr>
          <p:nvPr/>
        </p:nvSpPr>
        <p:spPr>
          <a:xfrm>
            <a:off x="9722438" y="2994924"/>
            <a:ext cx="1142192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Azure</a:t>
            </a:r>
          </a:p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AI Search</a:t>
            </a:r>
            <a:endParaRPr lang="en-US" sz="1800">
              <a:cs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B532B-10DF-12B3-DC5E-CFB717E3AD4B}"/>
              </a:ext>
            </a:extLst>
          </p:cNvPr>
          <p:cNvSpPr txBox="1"/>
          <p:nvPr/>
        </p:nvSpPr>
        <p:spPr>
          <a:xfrm>
            <a:off x="838199" y="1254935"/>
            <a:ext cx="11013489" cy="373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>
                <a:sym typeface="Wingdings" panose="05000000000000000000" pitchFamily="2" charset="2"/>
              </a:rPr>
              <a:t>We actually use both ingestion strategies on each PDF since they may contain both visuals and text.</a:t>
            </a:r>
            <a:endParaRPr lang="en-US" sz="1800">
              <a:sym typeface="Wingdings" panose="05000000000000000000" pitchFamily="2" charset="2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7223A0-3386-556E-AF52-D934773AE2B7}"/>
              </a:ext>
            </a:extLst>
          </p:cNvPr>
          <p:cNvCxnSpPr>
            <a:cxnSpLocks/>
          </p:cNvCxnSpPr>
          <p:nvPr/>
        </p:nvCxnSpPr>
        <p:spPr>
          <a:xfrm flipV="1">
            <a:off x="2756448" y="2634296"/>
            <a:ext cx="514368" cy="3"/>
          </a:xfrm>
          <a:prstGeom prst="straightConnector1">
            <a:avLst/>
          </a:prstGeom>
          <a:ln w="28575" cap="rnd">
            <a:solidFill>
              <a:srgbClr val="2454C3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5DBE5CD0-20C9-8DF5-B0DA-BABE28A56691}"/>
              </a:ext>
            </a:extLst>
          </p:cNvPr>
          <p:cNvSpPr txBox="1">
            <a:spLocks/>
          </p:cNvSpPr>
          <p:nvPr/>
        </p:nvSpPr>
        <p:spPr>
          <a:xfrm>
            <a:off x="6714279" y="3017447"/>
            <a:ext cx="1142192" cy="63713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Azure AI</a:t>
            </a:r>
          </a:p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Vision</a:t>
            </a:r>
            <a:endParaRPr lang="en-US" sz="1800">
              <a:cs typeface="Arial"/>
            </a:endParaRPr>
          </a:p>
        </p:txBody>
      </p:sp>
      <p:sp>
        <p:nvSpPr>
          <p:cNvPr id="24" name="Rounded Rectangle 1">
            <a:extLst>
              <a:ext uri="{FF2B5EF4-FFF2-40B4-BE49-F238E27FC236}">
                <a16:creationId xmlns:a16="http://schemas.microsoft.com/office/drawing/2014/main" id="{717800F2-1058-31F2-651C-4B0BAD1BF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89092" y="3846109"/>
            <a:ext cx="1645920" cy="2269296"/>
          </a:xfrm>
          <a:prstGeom prst="roundRect">
            <a:avLst>
              <a:gd name="adj" fmla="val 2509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FFFFFF"/>
                </a:solidFill>
                <a:latin typeface="+mj-lt"/>
                <a:cs typeface="Segoe UI" pitchFamily="34" charset="0"/>
              </a:rPr>
              <a:t>Vectorize images</a:t>
            </a:r>
          </a:p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>
              <a:solidFill>
                <a:srgbClr val="FFFFFF"/>
              </a:solidFill>
              <a:latin typeface="+mj-lt"/>
              <a:cs typeface="Segoe UI" pitchFamily="34" charset="0"/>
            </a:endParaRP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1B64D992-4FDE-B904-BF18-2DE9F4BE0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2783" y="1957216"/>
            <a:ext cx="905184" cy="905184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931A17C-3884-B97C-574E-3745813CE9B8}"/>
              </a:ext>
            </a:extLst>
          </p:cNvPr>
          <p:cNvCxnSpPr>
            <a:cxnSpLocks/>
          </p:cNvCxnSpPr>
          <p:nvPr/>
        </p:nvCxnSpPr>
        <p:spPr>
          <a:xfrm flipV="1">
            <a:off x="5586770" y="2634299"/>
            <a:ext cx="514368" cy="3"/>
          </a:xfrm>
          <a:prstGeom prst="straightConnector1">
            <a:avLst/>
          </a:prstGeom>
          <a:ln w="28575" cap="rnd">
            <a:solidFill>
              <a:srgbClr val="2454C3"/>
            </a:solidFill>
            <a:headEnd type="none" w="lg" len="med"/>
            <a:tailEnd type="arrow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17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94D5-86DA-36BB-6A3F-AD8601E58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Generating citable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2CD44-7536-D51D-BD76-C368CCF43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203165"/>
            <a:ext cx="9321800" cy="861774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In order for the model to provide an answer with citations, we must bake the filename into the image: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5D9905-3146-367F-75DF-3AACF7B61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1"/>
          <a:stretch/>
        </p:blipFill>
        <p:spPr bwMode="auto">
          <a:xfrm>
            <a:off x="584200" y="2412796"/>
            <a:ext cx="6360886" cy="39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DB5344-CF4D-F129-DF5F-3C845932FDA1}"/>
              </a:ext>
            </a:extLst>
          </p:cNvPr>
          <p:cNvSpPr/>
          <p:nvPr/>
        </p:nvSpPr>
        <p:spPr bwMode="auto">
          <a:xfrm>
            <a:off x="478971" y="2256907"/>
            <a:ext cx="2394858" cy="553998"/>
          </a:xfrm>
          <a:prstGeom prst="roundRect">
            <a:avLst/>
          </a:prstGeom>
          <a:noFill/>
          <a:ln w="38100">
            <a:solidFill>
              <a:srgbClr val="FFFF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257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B1B8D-1153-FA9B-89ED-72AB4C26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prompt for multimodal RAG answering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9163-A049-BA80-D98A-C3026D2E6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520757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You are an intelligent assistant helping analyze the Annual Financial Report of Contoso Ltd. </a:t>
            </a:r>
            <a:r>
              <a:rPr lang="en-US" sz="1800" b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The documents contain text, graphs, tables and images.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Each image source has the file name in the top left corner of the image with coordinates (10,10) pixels and is in the format SourceFileName:&lt;file_name&gt;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Each text source starts in a new line and has the file name followed by colon and the actual information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Always include the source name </a:t>
            </a:r>
            <a:r>
              <a:rPr lang="en-US" sz="1800" b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from the image </a:t>
            </a: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or text for each fact you use in the response in the format: [filename]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Answer the following question using only the data provided in the sources below.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If asking a clarifying question to the user would help, ask the question.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Be brief in your answers.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highlight>
                  <a:srgbClr val="FFFF00"/>
                </a:highlight>
                <a:latin typeface="Menlo" panose="020B0609030804020204" pitchFamily="49" charset="0"/>
              </a:rPr>
              <a:t>The text and image source can be the same file name, don't use the image title when citing the image source, only use the file name as mentioned.</a:t>
            </a:r>
          </a:p>
          <a:p>
            <a:pPr marL="0" indent="0">
              <a:buNone/>
            </a:pPr>
            <a:r>
              <a:rPr lang="en-US" sz="1800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If you cannot answer using the sources below, say you don't know. Return just the answer without any input texts.</a:t>
            </a: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1618905"/>
          </a:xfrm>
        </p:spPr>
        <p:txBody>
          <a:bodyPr/>
          <a:lstStyle/>
          <a:p>
            <a:r>
              <a:rPr lang="en-US"/>
              <a:t>Multimodal LLMs</a:t>
            </a:r>
          </a:p>
          <a:p>
            <a:r>
              <a:rPr lang="en-US"/>
              <a:t>Multimodal embedding models</a:t>
            </a:r>
          </a:p>
          <a:p>
            <a:r>
              <a:rPr lang="en-US"/>
              <a:t>RAG with vision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E2F76-A303-B2D9-4420-2B9D2968C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2F196-AA16-8870-318F-FDB2F0B97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Considerations for multimodal RAG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23F470-48F1-53D7-FA19-4982F5080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3237809"/>
          </a:xfrm>
        </p:spPr>
        <p:txBody>
          <a:bodyPr/>
          <a:lstStyle/>
          <a:p>
            <a:r>
              <a:rPr lang="en-US"/>
              <a:t>👻 Beware noisy vector embeddings!</a:t>
            </a:r>
          </a:p>
          <a:p>
            <a:pPr lvl="1"/>
            <a:r>
              <a:rPr lang="en-US"/>
              <a:t>Only generate embeddings for meaningful imagery.</a:t>
            </a:r>
          </a:p>
          <a:p>
            <a:pPr lvl="1"/>
            <a:r>
              <a:rPr lang="en-US"/>
              <a:t>You may want to use an LLM to describe the images and search the descriptions instead.</a:t>
            </a:r>
          </a:p>
          <a:p>
            <a:endParaRPr lang="en-US"/>
          </a:p>
          <a:p>
            <a:r>
              <a:rPr lang="en-US"/>
              <a:t>Allow users to upload an image and search by image as well.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736E2C-B549-1998-FD60-8F5B2A7E139E}"/>
              </a:ext>
            </a:extLst>
          </p:cNvPr>
          <p:cNvSpPr txBox="1"/>
          <p:nvPr/>
        </p:nvSpPr>
        <p:spPr>
          <a:xfrm>
            <a:off x="584200" y="5099331"/>
            <a:ext cx="104601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Overview of the process:</a:t>
            </a:r>
            <a:endParaRPr lang="en-US" sz="200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0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https://blog.pamelafox.org/2024/09/integrating-vision-into-rag-applications.html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4442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Multimodal LLMs</a:t>
            </a:r>
          </a:p>
        </p:txBody>
      </p:sp>
    </p:spTree>
    <p:extLst>
      <p:ext uri="{BB962C8B-B14F-4D97-AF65-F5344CB8AC3E}">
        <p14:creationId xmlns:p14="http://schemas.microsoft.com/office/powerpoint/2010/main" val="11604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1EAA-10F3-66C1-A0E9-1638CEF2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Multimodal LLMs on Azure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BB6109-1ECD-4064-3B3B-394BDC6B9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43188"/>
              </p:ext>
            </p:extLst>
          </p:nvPr>
        </p:nvGraphicFramePr>
        <p:xfrm>
          <a:off x="586740" y="2043403"/>
          <a:ext cx="11018519" cy="2420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4293">
                  <a:extLst>
                    <a:ext uri="{9D8B030D-6E8A-4147-A177-3AD203B41FA5}">
                      <a16:colId xmlns:a16="http://schemas.microsoft.com/office/drawing/2014/main" val="1383439416"/>
                    </a:ext>
                  </a:extLst>
                </a:gridCol>
                <a:gridCol w="3960375">
                  <a:extLst>
                    <a:ext uri="{9D8B030D-6E8A-4147-A177-3AD203B41FA5}">
                      <a16:colId xmlns:a16="http://schemas.microsoft.com/office/drawing/2014/main" val="2597956376"/>
                    </a:ext>
                  </a:extLst>
                </a:gridCol>
                <a:gridCol w="4303851">
                  <a:extLst>
                    <a:ext uri="{9D8B030D-6E8A-4147-A177-3AD203B41FA5}">
                      <a16:colId xmlns:a16="http://schemas.microsoft.com/office/drawing/2014/main" val="270009724"/>
                    </a:ext>
                  </a:extLst>
                </a:gridCol>
              </a:tblGrid>
              <a:tr h="775051">
                <a:tc>
                  <a:txBody>
                    <a:bodyPr/>
                    <a:lstStyle/>
                    <a:p>
                      <a:r>
                        <a:rPr lang="en-US"/>
                        <a:t>Creator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Models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How to use on Azure?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47763"/>
                  </a:ext>
                </a:extLst>
              </a:tr>
              <a:tr h="991546">
                <a:tc>
                  <a:txBody>
                    <a:bodyPr/>
                    <a:lstStyle/>
                    <a:p>
                      <a:r>
                        <a:rPr lang="en-US" sz="2400" baseline="0"/>
                        <a:t>OpenAI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GPT-4o, GPT-4o-mini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Azure OpenAI,</a:t>
                      </a:r>
                    </a:p>
                    <a:p>
                      <a:r>
                        <a:rPr lang="en-US" sz="2400" baseline="0"/>
                        <a:t>GitHub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00249"/>
                  </a:ext>
                </a:extLst>
              </a:tr>
              <a:tr h="653652">
                <a:tc>
                  <a:txBody>
                    <a:bodyPr/>
                    <a:lstStyle/>
                    <a:p>
                      <a:r>
                        <a:rPr lang="en-US" sz="2400" baseline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Phi3-vision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Azure AI Model Catalog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83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7B90CBE-6ED4-01D1-AF7D-1932137E8870}"/>
              </a:ext>
            </a:extLst>
          </p:cNvPr>
          <p:cNvSpPr txBox="1"/>
          <p:nvPr/>
        </p:nvSpPr>
        <p:spPr>
          <a:xfrm>
            <a:off x="586740" y="5495857"/>
            <a:ext cx="4985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https://github.com/marketplace/models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DD7C4-EAAE-02A0-20E4-BB721F5C360F}"/>
              </a:ext>
            </a:extLst>
          </p:cNvPr>
          <p:cNvSpPr txBox="1"/>
          <p:nvPr/>
        </p:nvSpPr>
        <p:spPr>
          <a:xfrm>
            <a:off x="586740" y="5954395"/>
            <a:ext cx="74578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https://ai.azure.com/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DC33AB-CC7A-C3DC-9F78-55CBE7C8F771}"/>
              </a:ext>
            </a:extLst>
          </p:cNvPr>
          <p:cNvSpPr txBox="1"/>
          <p:nvPr/>
        </p:nvSpPr>
        <p:spPr>
          <a:xfrm>
            <a:off x="586740" y="4974864"/>
            <a:ext cx="84867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https://azure.microsoft.com/products/ai-services/openai-service</a:t>
            </a:r>
            <a:endParaRPr lang="en-US" sz="200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B66A0-07E8-E2B3-D97C-404A0E01E0C1}"/>
              </a:ext>
            </a:extLst>
          </p:cNvPr>
          <p:cNvSpPr txBox="1"/>
          <p:nvPr/>
        </p:nvSpPr>
        <p:spPr>
          <a:xfrm>
            <a:off x="7352778" y="225468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FR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C6A76-D12B-404C-E1CB-52F5E5C8A73B}"/>
              </a:ext>
            </a:extLst>
          </p:cNvPr>
          <p:cNvSpPr txBox="1"/>
          <p:nvPr/>
        </p:nvSpPr>
        <p:spPr>
          <a:xfrm>
            <a:off x="586740" y="1338445"/>
            <a:ext cx="91544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These LLMs can accept either text or image as input, or both.</a:t>
            </a:r>
          </a:p>
        </p:txBody>
      </p:sp>
    </p:spTree>
    <p:extLst>
      <p:ext uri="{BB962C8B-B14F-4D97-AF65-F5344CB8AC3E}">
        <p14:creationId xmlns:p14="http://schemas.microsoft.com/office/powerpoint/2010/main" val="356738535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7DBA-4ECC-210D-06A2-C9CD34D6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8912-4C94-4F82-1E41-04F4FA67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gpt-4o from OpenAI SDK in Python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BE396-E68D-0F66-2101-2BB508221210}"/>
              </a:ext>
            </a:extLst>
          </p:cNvPr>
          <p:cNvSpPr/>
          <p:nvPr/>
        </p:nvSpPr>
        <p:spPr>
          <a:xfrm>
            <a:off x="588263" y="1238081"/>
            <a:ext cx="11086501" cy="46340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2CF9B-D36F-66EE-ED5D-21C948944628}"/>
              </a:ext>
            </a:extLst>
          </p:cNvPr>
          <p:cNvSpPr txBox="1"/>
          <p:nvPr/>
        </p:nvSpPr>
        <p:spPr>
          <a:xfrm>
            <a:off x="746965" y="1347853"/>
            <a:ext cx="104361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messages = [{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[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"Is this a unicorn?"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"image_url"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"url"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"https://upload.wikimedia.org/wikipedia/commons/6/6e/Ur-painting.jpg"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"type"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"image_url"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}],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openai_client.chat.completions.create(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model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"gpt-4o"</a:t>
            </a:r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,</a:t>
            </a: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=messages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0C86E9-02A3-5A00-0CFF-EDF66B41D44C}"/>
              </a:ext>
            </a:extLst>
          </p:cNvPr>
          <p:cNvSpPr txBox="1"/>
          <p:nvPr/>
        </p:nvSpPr>
        <p:spPr>
          <a:xfrm>
            <a:off x="588263" y="6099051"/>
            <a:ext cx="8181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aka.ms/chat-vision-app</a:t>
            </a:r>
            <a:r>
              <a:rPr lang="en-US" sz="2400"/>
              <a:t>: notebooks/chat_vision.ipynb </a:t>
            </a:r>
          </a:p>
        </p:txBody>
      </p:sp>
    </p:spTree>
    <p:extLst>
      <p:ext uri="{BB962C8B-B14F-4D97-AF65-F5344CB8AC3E}">
        <p14:creationId xmlns:p14="http://schemas.microsoft.com/office/powerpoint/2010/main" val="2682104645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B644A-0744-4D68-2B1D-34368AA5F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B0E07-006E-66B6-7AE9-CFEB2DD02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 basic chat with vision app 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9945E-F8A9-0E17-A158-CAD33CBCC2DB}"/>
              </a:ext>
            </a:extLst>
          </p:cNvPr>
          <p:cNvSpPr txBox="1"/>
          <p:nvPr/>
        </p:nvSpPr>
        <p:spPr>
          <a:xfrm>
            <a:off x="4383205" y="5624482"/>
            <a:ext cx="34255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aka.ms/chat-vision-app</a:t>
            </a:r>
            <a:endParaRPr lang="en-US" sz="24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1DA0B8-87A3-48C5-7330-C981865C2F32}"/>
              </a:ext>
            </a:extLst>
          </p:cNvPr>
          <p:cNvGrpSpPr/>
          <p:nvPr/>
        </p:nvGrpSpPr>
        <p:grpSpPr>
          <a:xfrm>
            <a:off x="491968" y="1481635"/>
            <a:ext cx="3239517" cy="4747054"/>
            <a:chOff x="491968" y="1481635"/>
            <a:chExt cx="3239517" cy="4747054"/>
          </a:xfrm>
        </p:grpSpPr>
        <p:pic>
          <p:nvPicPr>
            <p:cNvPr id="7" name="Graphic 13">
              <a:extLst>
                <a:ext uri="{FF2B5EF4-FFF2-40B4-BE49-F238E27FC236}">
                  <a16:creationId xmlns:a16="http://schemas.microsoft.com/office/drawing/2014/main" id="{2DE40934-B0EE-E417-B20C-F1395690A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7372" y="4160798"/>
              <a:ext cx="1187142" cy="1229691"/>
            </a:xfrm>
            <a:prstGeom prst="rect">
              <a:avLst/>
            </a:prstGeom>
          </p:spPr>
        </p:pic>
        <p:sp>
          <p:nvSpPr>
            <p:cNvPr id="8" name="Text Placeholder 5">
              <a:extLst>
                <a:ext uri="{FF2B5EF4-FFF2-40B4-BE49-F238E27FC236}">
                  <a16:creationId xmlns:a16="http://schemas.microsoft.com/office/drawing/2014/main" id="{18F13776-0D1B-9210-56BD-0CADEF0983DB}"/>
                </a:ext>
              </a:extLst>
            </p:cNvPr>
            <p:cNvSpPr txBox="1">
              <a:spLocks/>
            </p:cNvSpPr>
            <p:nvPr/>
          </p:nvSpPr>
          <p:spPr>
            <a:xfrm>
              <a:off x="656287" y="5392549"/>
              <a:ext cx="1442546" cy="836140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4CAC91A-4245-370F-772B-E3A1E3F580A8}"/>
                </a:ext>
              </a:extLst>
            </p:cNvPr>
            <p:cNvGrpSpPr/>
            <p:nvPr/>
          </p:nvGrpSpPr>
          <p:grpSpPr>
            <a:xfrm>
              <a:off x="491968" y="1481635"/>
              <a:ext cx="3239517" cy="2423545"/>
              <a:chOff x="491707" y="2602365"/>
              <a:chExt cx="5078205" cy="3888593"/>
            </a:xfrm>
          </p:grpSpPr>
          <p:sp>
            <p:nvSpPr>
              <p:cNvPr id="10" name="Speech Bubble: Rectangle with Corners Rounded 7">
                <a:extLst>
                  <a:ext uri="{FF2B5EF4-FFF2-40B4-BE49-F238E27FC236}">
                    <a16:creationId xmlns:a16="http://schemas.microsoft.com/office/drawing/2014/main" id="{A7C8EBDF-FCF9-388D-9620-2602C50908C2}"/>
                  </a:ext>
                </a:extLst>
              </p:cNvPr>
              <p:cNvSpPr/>
              <p:nvPr/>
            </p:nvSpPr>
            <p:spPr bwMode="auto">
              <a:xfrm>
                <a:off x="491707" y="2602365"/>
                <a:ext cx="5078205" cy="3888593"/>
              </a:xfrm>
              <a:prstGeom prst="wedgeRoundRectCallout">
                <a:avLst>
                  <a:gd name="adj1" fmla="val -21980"/>
                  <a:gd name="adj2" fmla="val 60579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Text Placeholder 5">
                <a:extLst>
                  <a:ext uri="{FF2B5EF4-FFF2-40B4-BE49-F238E27FC236}">
                    <a16:creationId xmlns:a16="http://schemas.microsoft.com/office/drawing/2014/main" id="{B7161CD1-AB39-50D1-C25B-D53C7508D3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94" y="2741647"/>
                <a:ext cx="4522961" cy="76013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Alligators or crocodiles?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  <p:pic>
          <p:nvPicPr>
            <p:cNvPr id="14" name="Picture 13" descr="A group of crocodiles on the ground&#10;&#10;Description automatically generated">
              <a:extLst>
                <a:ext uri="{FF2B5EF4-FFF2-40B4-BE49-F238E27FC236}">
                  <a16:creationId xmlns:a16="http://schemas.microsoft.com/office/drawing/2014/main" id="{C08FD226-516A-AD1A-9E43-B2F9FD24D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841" y="2060428"/>
              <a:ext cx="2355460" cy="157226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BBC3FD0-437F-C26C-7B4D-DAA8FCACD581}"/>
              </a:ext>
            </a:extLst>
          </p:cNvPr>
          <p:cNvGrpSpPr/>
          <p:nvPr/>
        </p:nvGrpSpPr>
        <p:grpSpPr>
          <a:xfrm>
            <a:off x="9195469" y="1431862"/>
            <a:ext cx="2770013" cy="3298998"/>
            <a:chOff x="9195469" y="1431862"/>
            <a:chExt cx="2770013" cy="3298998"/>
          </a:xfrm>
        </p:grpSpPr>
        <p:sp>
          <p:nvSpPr>
            <p:cNvPr id="17" name="Speech Bubble: Rectangle with Corners Rounded 18">
              <a:extLst>
                <a:ext uri="{FF2B5EF4-FFF2-40B4-BE49-F238E27FC236}">
                  <a16:creationId xmlns:a16="http://schemas.microsoft.com/office/drawing/2014/main" id="{A83C29A7-7555-B7EC-28B0-79CBA304FEB3}"/>
                </a:ext>
              </a:extLst>
            </p:cNvPr>
            <p:cNvSpPr/>
            <p:nvPr/>
          </p:nvSpPr>
          <p:spPr bwMode="auto">
            <a:xfrm>
              <a:off x="9290153" y="3390348"/>
              <a:ext cx="2675329" cy="1340512"/>
            </a:xfrm>
            <a:prstGeom prst="wedgeRoundRectCallout">
              <a:avLst>
                <a:gd name="adj1" fmla="val 20177"/>
                <a:gd name="adj2" fmla="val -7056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2">
              <a:extLst>
                <a:ext uri="{FF2B5EF4-FFF2-40B4-BE49-F238E27FC236}">
                  <a16:creationId xmlns:a16="http://schemas.microsoft.com/office/drawing/2014/main" id="{4D6D63CA-2B14-C3AF-3F4A-5545ED0ED2F0}"/>
                </a:ext>
              </a:extLst>
            </p:cNvPr>
            <p:cNvSpPr txBox="1"/>
            <p:nvPr/>
          </p:nvSpPr>
          <p:spPr>
            <a:xfrm>
              <a:off x="9491495" y="3698112"/>
              <a:ext cx="2324144" cy="830997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latin typeface="Segoe UI"/>
                  <a:ea typeface="Menlo"/>
                  <a:cs typeface="Menlo"/>
                </a:rPr>
                <a:t>Those appear to be crocodiles, based on their V-shaped snouts.</a:t>
              </a:r>
              <a:endParaRPr lang="en-US" sz="1800" baseline="30000">
                <a:latin typeface="Segoe UI"/>
                <a:cs typeface="Segoe UI"/>
              </a:endParaRPr>
            </a:p>
          </p:txBody>
        </p:sp>
        <p:pic>
          <p:nvPicPr>
            <p:cNvPr id="19" name="Graphic 14">
              <a:extLst>
                <a:ext uri="{FF2B5EF4-FFF2-40B4-BE49-F238E27FC236}">
                  <a16:creationId xmlns:a16="http://schemas.microsoft.com/office/drawing/2014/main" id="{32032385-B7A2-0D94-CAC8-A51914035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9624" y="1431862"/>
              <a:ext cx="1537460" cy="1617942"/>
            </a:xfrm>
            <a:prstGeom prst="rect">
              <a:avLst/>
            </a:prstGeom>
          </p:spPr>
        </p:pic>
        <p:sp>
          <p:nvSpPr>
            <p:cNvPr id="20" name="Arrow: Right 17">
              <a:extLst>
                <a:ext uri="{FF2B5EF4-FFF2-40B4-BE49-F238E27FC236}">
                  <a16:creationId xmlns:a16="http://schemas.microsoft.com/office/drawing/2014/main" id="{32E823EC-52E8-FF1D-C2DB-5DC2AACC472A}"/>
                </a:ext>
              </a:extLst>
            </p:cNvPr>
            <p:cNvSpPr/>
            <p:nvPr/>
          </p:nvSpPr>
          <p:spPr bwMode="auto">
            <a:xfrm>
              <a:off x="9195469" y="2008628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B531FD8-821F-1A10-1D08-8A45F6417D38}"/>
              </a:ext>
            </a:extLst>
          </p:cNvPr>
          <p:cNvGrpSpPr/>
          <p:nvPr/>
        </p:nvGrpSpPr>
        <p:grpSpPr>
          <a:xfrm>
            <a:off x="4053083" y="1481635"/>
            <a:ext cx="2493207" cy="2033890"/>
            <a:chOff x="4053083" y="1481635"/>
            <a:chExt cx="2493207" cy="2033890"/>
          </a:xfrm>
        </p:grpSpPr>
        <p:sp>
          <p:nvSpPr>
            <p:cNvPr id="12" name="Arrow: Right 10">
              <a:extLst>
                <a:ext uri="{FF2B5EF4-FFF2-40B4-BE49-F238E27FC236}">
                  <a16:creationId xmlns:a16="http://schemas.microsoft.com/office/drawing/2014/main" id="{88AFD3CC-D7D4-5010-4728-5C61C49E80EC}"/>
                </a:ext>
              </a:extLst>
            </p:cNvPr>
            <p:cNvSpPr/>
            <p:nvPr/>
          </p:nvSpPr>
          <p:spPr bwMode="auto">
            <a:xfrm>
              <a:off x="4053083" y="2555429"/>
              <a:ext cx="947365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Arrow: Right 10">
              <a:extLst>
                <a:ext uri="{FF2B5EF4-FFF2-40B4-BE49-F238E27FC236}">
                  <a16:creationId xmlns:a16="http://schemas.microsoft.com/office/drawing/2014/main" id="{45BBAFD6-BCDD-C804-95F7-95E02D5954FB}"/>
                </a:ext>
              </a:extLst>
            </p:cNvPr>
            <p:cNvSpPr/>
            <p:nvPr/>
          </p:nvSpPr>
          <p:spPr bwMode="auto">
            <a:xfrm>
              <a:off x="4053084" y="1630842"/>
              <a:ext cx="94736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3" name="Graphic 22" descr="Server with solid fill">
              <a:extLst>
                <a:ext uri="{FF2B5EF4-FFF2-40B4-BE49-F238E27FC236}">
                  <a16:creationId xmlns:a16="http://schemas.microsoft.com/office/drawing/2014/main" id="{FAF35BA0-6612-1266-2F61-6AFACBC80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96294" y="1481635"/>
              <a:ext cx="1549996" cy="1549996"/>
            </a:xfrm>
            <a:prstGeom prst="rect">
              <a:avLst/>
            </a:prstGeom>
          </p:spPr>
        </p:pic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55BDB13B-5338-1786-5114-2B5577841878}"/>
                </a:ext>
              </a:extLst>
            </p:cNvPr>
            <p:cNvSpPr txBox="1">
              <a:spLocks/>
            </p:cNvSpPr>
            <p:nvPr/>
          </p:nvSpPr>
          <p:spPr>
            <a:xfrm>
              <a:off x="5170714" y="3053860"/>
              <a:ext cx="1179237" cy="46166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Backend</a:t>
              </a:r>
              <a:endParaRPr lang="en-US" sz="2000">
                <a:cs typeface="Arial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53EFB15-0D26-DB9B-70A0-3DF009D39419}"/>
              </a:ext>
            </a:extLst>
          </p:cNvPr>
          <p:cNvGrpSpPr/>
          <p:nvPr/>
        </p:nvGrpSpPr>
        <p:grpSpPr>
          <a:xfrm>
            <a:off x="6603793" y="1624701"/>
            <a:ext cx="2686360" cy="1994668"/>
            <a:chOff x="6603793" y="1624701"/>
            <a:chExt cx="2686360" cy="1994668"/>
          </a:xfrm>
        </p:grpSpPr>
        <p:sp>
          <p:nvSpPr>
            <p:cNvPr id="15" name="Text Placeholder 5">
              <a:extLst>
                <a:ext uri="{FF2B5EF4-FFF2-40B4-BE49-F238E27FC236}">
                  <a16:creationId xmlns:a16="http://schemas.microsoft.com/office/drawing/2014/main" id="{3258B341-F56A-9953-DB50-91927F0A6554}"/>
                </a:ext>
              </a:extLst>
            </p:cNvPr>
            <p:cNvSpPr txBox="1">
              <a:spLocks/>
            </p:cNvSpPr>
            <p:nvPr/>
          </p:nvSpPr>
          <p:spPr>
            <a:xfrm>
              <a:off x="7498287" y="3127314"/>
              <a:ext cx="1791866" cy="492055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LLM</a:t>
              </a:r>
              <a:endParaRPr lang="en-US" sz="2000">
                <a:cs typeface="Arial"/>
              </a:endParaRPr>
            </a:p>
          </p:txBody>
        </p:sp>
        <p:pic>
          <p:nvPicPr>
            <p:cNvPr id="16" name="Graphic 2">
              <a:extLst>
                <a:ext uri="{FF2B5EF4-FFF2-40B4-BE49-F238E27FC236}">
                  <a16:creationId xmlns:a16="http://schemas.microsoft.com/office/drawing/2014/main" id="{192ABC3A-9578-1362-F2EF-C53A7416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03542" y="1624701"/>
              <a:ext cx="1308830" cy="1384122"/>
            </a:xfrm>
            <a:prstGeom prst="rect">
              <a:avLst/>
            </a:prstGeom>
          </p:spPr>
        </p:pic>
        <p:sp>
          <p:nvSpPr>
            <p:cNvPr id="25" name="Arrow: Right 10">
              <a:extLst>
                <a:ext uri="{FF2B5EF4-FFF2-40B4-BE49-F238E27FC236}">
                  <a16:creationId xmlns:a16="http://schemas.microsoft.com/office/drawing/2014/main" id="{14E01872-2B67-F1FF-ADE2-AE6DEF5276B5}"/>
                </a:ext>
              </a:extLst>
            </p:cNvPr>
            <p:cNvSpPr/>
            <p:nvPr/>
          </p:nvSpPr>
          <p:spPr bwMode="auto">
            <a:xfrm>
              <a:off x="6603793" y="2555429"/>
              <a:ext cx="947365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Arrow: Right 10">
              <a:extLst>
                <a:ext uri="{FF2B5EF4-FFF2-40B4-BE49-F238E27FC236}">
                  <a16:creationId xmlns:a16="http://schemas.microsoft.com/office/drawing/2014/main" id="{53435C29-AD9A-CED6-3F61-E449877E43B4}"/>
                </a:ext>
              </a:extLst>
            </p:cNvPr>
            <p:cNvSpPr/>
            <p:nvPr/>
          </p:nvSpPr>
          <p:spPr bwMode="auto">
            <a:xfrm>
              <a:off x="6603794" y="1630842"/>
              <a:ext cx="947364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3847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8FE9D-A393-A5AB-6ACE-8F0F205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723E-F152-7654-BCD8-3FF71780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Multimodal embedding models</a:t>
            </a:r>
          </a:p>
        </p:txBody>
      </p:sp>
    </p:spTree>
    <p:extLst>
      <p:ext uri="{BB962C8B-B14F-4D97-AF65-F5344CB8AC3E}">
        <p14:creationId xmlns:p14="http://schemas.microsoft.com/office/powerpoint/2010/main" val="18037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93-BA40-F844-613F-DB375782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00B5-0A27-6977-9C03-7C9D2DF6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Azure AI Vision: Florence model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72976-5C69-351B-217B-D356F4EEB09E}"/>
              </a:ext>
            </a:extLst>
          </p:cNvPr>
          <p:cNvSpPr txBox="1"/>
          <p:nvPr/>
        </p:nvSpPr>
        <p:spPr>
          <a:xfrm>
            <a:off x="588263" y="1349828"/>
            <a:ext cx="1139690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 err="1"/>
              <a:t>Use Azure AI Vision API to generate embeddings from the powerful Florence model.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025961-93EA-A63A-D071-F33A7CF87D2C}"/>
              </a:ext>
            </a:extLst>
          </p:cNvPr>
          <p:cNvSpPr txBox="1"/>
          <p:nvPr/>
        </p:nvSpPr>
        <p:spPr>
          <a:xfrm>
            <a:off x="729560" y="5046507"/>
            <a:ext cx="281896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/>
              <a:t>"creepy reptile that looks kind of like a snake but also like a lizard"</a:t>
            </a:r>
          </a:p>
        </p:txBody>
      </p:sp>
      <p:pic>
        <p:nvPicPr>
          <p:cNvPr id="10" name="Picture 9" descr="A lizard on the ground near a plant&#10;&#10;Description automatically generated">
            <a:extLst>
              <a:ext uri="{FF2B5EF4-FFF2-40B4-BE49-F238E27FC236}">
                <a16:creationId xmlns:a16="http://schemas.microsoft.com/office/drawing/2014/main" id="{F1836C3B-9392-C6E0-C095-2C6639B76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73" t="15725" r="3936" b="28000"/>
          <a:stretch/>
        </p:blipFill>
        <p:spPr>
          <a:xfrm>
            <a:off x="729560" y="2155373"/>
            <a:ext cx="2818966" cy="214409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1BAD5F5-035E-77D8-B090-079E3F017526}"/>
              </a:ext>
            </a:extLst>
          </p:cNvPr>
          <p:cNvCxnSpPr>
            <a:cxnSpLocks/>
          </p:cNvCxnSpPr>
          <p:nvPr/>
        </p:nvCxnSpPr>
        <p:spPr>
          <a:xfrm>
            <a:off x="3820886" y="3227421"/>
            <a:ext cx="177437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035C8BD-E333-1F7D-7DAC-515BEE6E0255}"/>
              </a:ext>
            </a:extLst>
          </p:cNvPr>
          <p:cNvCxnSpPr>
            <a:cxnSpLocks/>
          </p:cNvCxnSpPr>
          <p:nvPr/>
        </p:nvCxnSpPr>
        <p:spPr>
          <a:xfrm>
            <a:off x="3820885" y="5502536"/>
            <a:ext cx="1774371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AF0B979-01E1-9425-E2F0-4E0B4B9C2E0D}"/>
              </a:ext>
            </a:extLst>
          </p:cNvPr>
          <p:cNvSpPr txBox="1"/>
          <p:nvPr/>
        </p:nvSpPr>
        <p:spPr>
          <a:xfrm>
            <a:off x="5748311" y="3073532"/>
            <a:ext cx="23506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/vectorizeImage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E44544-FC30-6240-9CBF-5204E44FB928}"/>
              </a:ext>
            </a:extLst>
          </p:cNvPr>
          <p:cNvSpPr txBox="1"/>
          <p:nvPr/>
        </p:nvSpPr>
        <p:spPr>
          <a:xfrm>
            <a:off x="5748311" y="5348647"/>
            <a:ext cx="2034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/vectorizeText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51DEB64-3E17-ED6A-BC03-742B5F11224A}"/>
              </a:ext>
            </a:extLst>
          </p:cNvPr>
          <p:cNvCxnSpPr>
            <a:cxnSpLocks/>
          </p:cNvCxnSpPr>
          <p:nvPr/>
        </p:nvCxnSpPr>
        <p:spPr>
          <a:xfrm>
            <a:off x="7968343" y="3232670"/>
            <a:ext cx="1589315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92E4E3E-B897-3CD3-81CD-FBCF8354C87D}"/>
              </a:ext>
            </a:extLst>
          </p:cNvPr>
          <p:cNvCxnSpPr>
            <a:cxnSpLocks/>
          </p:cNvCxnSpPr>
          <p:nvPr/>
        </p:nvCxnSpPr>
        <p:spPr>
          <a:xfrm>
            <a:off x="7968343" y="5518671"/>
            <a:ext cx="1589314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365AB5B-3F2E-0178-39B6-2835052052CA}"/>
              </a:ext>
            </a:extLst>
          </p:cNvPr>
          <p:cNvSpPr txBox="1"/>
          <p:nvPr/>
        </p:nvSpPr>
        <p:spPr>
          <a:xfrm>
            <a:off x="9675549" y="2505670"/>
            <a:ext cx="2034976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3.3652344,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0.8413086,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1.2783203</a:t>
            </a:r>
            <a:r>
              <a:rPr lang="en-US" sz="2000">
                <a:latin typeface="Menlo" panose="020B0609030804020204" pitchFamily="49" charset="0"/>
              </a:rPr>
              <a:t>,</a:t>
            </a: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...],</a:t>
            </a:r>
          </a:p>
          <a:p>
            <a:pPr algn="l"/>
            <a:endParaRPr lang="en-US" sz="2000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3D3907-D7E5-BBBD-1853-6988F5639D7C}"/>
              </a:ext>
            </a:extLst>
          </p:cNvPr>
          <p:cNvSpPr txBox="1"/>
          <p:nvPr/>
        </p:nvSpPr>
        <p:spPr>
          <a:xfrm>
            <a:off x="9675549" y="4885494"/>
            <a:ext cx="2309623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0" i="0">
                <a:effectLst/>
                <a:latin typeface="Menlo" panose="020B0609030804020204" pitchFamily="49" charset="0"/>
              </a:rPr>
              <a:t>[</a:t>
            </a:r>
          </a:p>
          <a:p>
            <a:r>
              <a:rPr lang="en-US" sz="2000">
                <a:latin typeface="Menlo" panose="020B0609030804020204" pitchFamily="49" charset="0"/>
              </a:rPr>
              <a:t> </a:t>
            </a:r>
            <a:r>
              <a:rPr lang="en-US" sz="2000" b="0" i="0">
                <a:effectLst/>
                <a:latin typeface="Menlo" panose="020B0609030804020204" pitchFamily="49" charset="0"/>
              </a:rPr>
              <a:t>-0.027022313,</a:t>
            </a:r>
          </a:p>
          <a:p>
            <a:r>
              <a:rPr lang="en-US" sz="2000">
                <a:latin typeface="Menlo" panose="020B0609030804020204" pitchFamily="49" charset="0"/>
              </a:rPr>
              <a:t> </a:t>
            </a:r>
            <a:r>
              <a:rPr lang="en-US" sz="2000" b="0" i="0">
                <a:effectLst/>
                <a:latin typeface="Menlo" panose="020B0609030804020204" pitchFamily="49" charset="0"/>
              </a:rPr>
              <a:t>-0.011945606,</a:t>
            </a:r>
          </a:p>
          <a:p>
            <a:r>
              <a:rPr lang="en-US" sz="2000">
                <a:latin typeface="Menlo" panose="020B0609030804020204" pitchFamily="49" charset="0"/>
              </a:rPr>
              <a:t> </a:t>
            </a:r>
            <a:r>
              <a:rPr lang="en-US" sz="2000" b="0" i="0">
                <a:effectLst/>
                <a:latin typeface="Menlo" panose="020B0609030804020204" pitchFamily="49" charset="0"/>
              </a:rPr>
              <a:t>0.019690325,</a:t>
            </a:r>
            <a:endParaRPr lang="en-US" sz="2000">
              <a:latin typeface="Menlo" panose="020B0609030804020204" pitchFamily="49" charset="0"/>
            </a:endParaRPr>
          </a:p>
          <a:p>
            <a:r>
              <a:rPr lang="en-US" sz="2000" b="0">
                <a:effectLst/>
                <a:latin typeface="Menlo" panose="020B0609030804020204" pitchFamily="49" charset="0"/>
              </a:rPr>
              <a:t>  ...],</a:t>
            </a:r>
          </a:p>
          <a:p>
            <a:pPr algn="l"/>
            <a:endParaRPr lang="en-US" sz="2000" dirty="0" err="1"/>
          </a:p>
        </p:txBody>
      </p:sp>
    </p:spTree>
    <p:extLst>
      <p:ext uri="{BB962C8B-B14F-4D97-AF65-F5344CB8AC3E}">
        <p14:creationId xmlns:p14="http://schemas.microsoft.com/office/powerpoint/2010/main" val="805457708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5C7E-D854-5B2F-18DE-74FD8939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Azure AI Vision API from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65AFE4-C47D-F125-F150-012D014C7F31}"/>
              </a:ext>
            </a:extLst>
          </p:cNvPr>
          <p:cNvSpPr/>
          <p:nvPr/>
        </p:nvSpPr>
        <p:spPr>
          <a:xfrm>
            <a:off x="588263" y="1238081"/>
            <a:ext cx="11086501" cy="43570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F9180-0297-674B-E6CE-B91B6C92D044}"/>
              </a:ext>
            </a:extLst>
          </p:cNvPr>
          <p:cNvSpPr txBox="1"/>
          <p:nvPr/>
        </p:nvSpPr>
        <p:spPr>
          <a:xfrm>
            <a:off x="746965" y="1347853"/>
            <a:ext cx="1043612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get_image_embedding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image_file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mimetype = mimetypes.guess_type(image_file)[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 =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AZURE_COMPUTER_VISION_URL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:vectorizeImage"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headers = get_auth_headers()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headers[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"Content-Type"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 = mimetype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response = requests.post(url,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headers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=headers,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=get_model_params(),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data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(image_file,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"rb"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response.json()[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"vector"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get_text_embedding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text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url = 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{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AZURE_COMPUTER_VISION_URL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}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:vectorizeText"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response = requests.post(url,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headers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=get_auth_headers(),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=get_model_params(),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json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={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"text"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text})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response.json()[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"vector"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A1969-C93B-3D95-BB4E-FAF8F1DA4BDD}"/>
              </a:ext>
            </a:extLst>
          </p:cNvPr>
          <p:cNvSpPr txBox="1"/>
          <p:nvPr/>
        </p:nvSpPr>
        <p:spPr>
          <a:xfrm>
            <a:off x="588263" y="5939135"/>
            <a:ext cx="10917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aka.ms/aitour/azure-search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88976809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433F3D-D6EB-404B-A6A4-2834F1FD1D65}">
  <ds:schemaRefs>
    <ds:schemaRef ds:uri="fed66e55-c941-4e39-8cb9-763ce1174e9f"/>
    <ds:schemaRef ds:uri="http://purl.org/dc/terms/"/>
    <ds:schemaRef ds:uri="http://purl.org/dc/dcmitype/"/>
    <ds:schemaRef ds:uri="f2a6f4ca-5247-406e-b053-1da4431a8aba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1855</TotalTime>
  <Words>1610</Words>
  <Application>Microsoft Macintosh PowerPoint</Application>
  <PresentationFormat>Widescreen</PresentationFormat>
  <Paragraphs>243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Aptos</vt:lpstr>
      <vt:lpstr>Arial</vt:lpstr>
      <vt:lpstr>Consolas</vt:lpstr>
      <vt:lpstr>Menlo</vt:lpstr>
      <vt:lpstr>Segoe Sans Display Semibold</vt:lpstr>
      <vt:lpstr>Segoe UI</vt:lpstr>
      <vt:lpstr>Segoe UI Semibold</vt:lpstr>
      <vt:lpstr>Segoe UI Semilight</vt:lpstr>
      <vt:lpstr>Wingdings</vt:lpstr>
      <vt:lpstr>Microsoft AI Tour 16:9 Template Dark</vt:lpstr>
      <vt:lpstr>RAG with vision models</vt:lpstr>
      <vt:lpstr>Agenda</vt:lpstr>
      <vt:lpstr>Multimodal LLMs</vt:lpstr>
      <vt:lpstr>Multimodal LLMs on Azure</vt:lpstr>
      <vt:lpstr>Using gpt-4o from OpenAI SDK in Python</vt:lpstr>
      <vt:lpstr>A basic chat with vision app </vt:lpstr>
      <vt:lpstr>Multimodal embedding models</vt:lpstr>
      <vt:lpstr>Azure AI Vision: Florence model</vt:lpstr>
      <vt:lpstr>Using Azure AI Vision API from Python</vt:lpstr>
      <vt:lpstr>Vector search with multimodal embeddings</vt:lpstr>
      <vt:lpstr>Product image search app</vt:lpstr>
      <vt:lpstr>RAG with vision</vt:lpstr>
      <vt:lpstr>RAG on multimodal documents</vt:lpstr>
      <vt:lpstr>RAG on multimodal documents: Open-source solution</vt:lpstr>
      <vt:lpstr>RAG on multimodal documents: Azure architecture</vt:lpstr>
      <vt:lpstr>Data ingestion for textual PDFs</vt:lpstr>
      <vt:lpstr>Data ingestion for visual PDFs </vt:lpstr>
      <vt:lpstr>Generating citable images</vt:lpstr>
      <vt:lpstr>System prompt for multimodal RAG answering</vt:lpstr>
      <vt:lpstr>Considerations for multimodal RAG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Pamela Fox</cp:lastModifiedBy>
  <cp:revision>3</cp:revision>
  <dcterms:created xsi:type="dcterms:W3CDTF">2024-08-07T00:36:26Z</dcterms:created>
  <dcterms:modified xsi:type="dcterms:W3CDTF">2024-09-09T19:51:13Z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